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D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610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Welcome. One line: customers stay on WhatsApp, the institution gets a governed workflow. Introduce the four of us briefly.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wedge use case for NBFCs: post-disbursement documentation. Contrast the manual chase with automated, audited collection.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Same engine wherever a regulated business collects documents from people. API Factory plugs it into whatever stack they run.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Credibility: BMRCL TSP, 10K+ daily kiosk transactions at 99.9% uptime, full-KYC cards in 45 seconds, PM-inaugurated expansion. We build for the real world.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 expectations for the demo: seven beats, ten minutes, four presenters. Then switch to the product.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Close: workshop, pilot, deploy. Leave the invitation open and the contact on screen.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Ground the pain: KYC over personal chats is chaos, drop-offs, and regulatory risk. Every buyer in the room has lived this.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Pause on this. The whole product in two sentences: the customer never moves; the workflow does.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Position it: a workflow engine, not a chat tool. API-first, compliance-ready, by invitation. Mention the phi in the name.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the five steps left to right, then point at the two screens: WhatsApp on the outside, the governed case on the inside.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compliance slide — keep it plain. Encryption, RBAC down to blurred documents, tamper-evident trails, RBI and GDPR alignment.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altitudes of the same truth: the rep's ranked morning on the left, the MD's executive view on the right.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star slide. Delphi is grounded only in the case's own data — it never invents. Tell the name story: phi, the golden ratio; Delphi, the oracle.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concrete moment: a high-value case drifting toward SLA breach. Delphi drafts the escalation; a human sends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07160F">
                  <a:alpha val="100000"/>
                </a:srgbClr>
              </a:gs>
              <a:gs pos="46000">
                <a:srgbClr val="0A2019">
                  <a:alpha val="100000"/>
                </a:srgbClr>
              </a:gs>
              <a:gs pos="100000">
                <a:srgbClr val="06121A">
                  <a:alpha val="100000"/>
                </a:srgbClr>
              </a:gs>
            </a:gsLst>
            <a:lin ang="4200000" scaled="0"/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-1206602" y="-1352703"/>
            <a:ext cx="5231991" cy="5231991"/>
          </a:xfrm>
          <a:prstGeom prst="ellipse">
            <a:avLst/>
          </a:prstGeom>
          <a:gradFill rotWithShape="1">
            <a:gsLst>
              <a:gs pos="0">
                <a:srgbClr val="C0E608">
                  <a:alpha val="43000"/>
                </a:srgbClr>
              </a:gs>
              <a:gs pos="70000">
                <a:srgbClr val="C0E608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Shape 2"/>
          <p:cNvSpPr/>
          <p:nvPr/>
        </p:nvSpPr>
        <p:spPr>
          <a:xfrm>
            <a:off x="14222380" y="523583"/>
            <a:ext cx="5572417" cy="5572417"/>
          </a:xfrm>
          <a:prstGeom prst="ellipse">
            <a:avLst/>
          </a:prstGeom>
          <a:gradFill rotWithShape="1">
            <a:gsLst>
              <a:gs pos="0">
                <a:srgbClr val="10B5A0">
                  <a:alpha val="40000"/>
                </a:srgbClr>
              </a:gs>
              <a:gs pos="70000">
                <a:srgbClr val="10B5A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Shape 3"/>
          <p:cNvSpPr/>
          <p:nvPr/>
        </p:nvSpPr>
        <p:spPr>
          <a:xfrm>
            <a:off x="2138430" y="7551045"/>
            <a:ext cx="4591321" cy="4591321"/>
          </a:xfrm>
          <a:prstGeom prst="ellipse">
            <a:avLst/>
          </a:prstGeom>
          <a:gradFill rotWithShape="1">
            <a:gsLst>
              <a:gs pos="0">
                <a:srgbClr val="2563EB">
                  <a:alpha val="27000"/>
                </a:srgbClr>
              </a:gs>
              <a:gs pos="70000">
                <a:srgbClr val="2563EB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6" name="Shape 4"/>
          <p:cNvSpPr/>
          <p:nvPr/>
        </p:nvSpPr>
        <p:spPr>
          <a:xfrm>
            <a:off x="6681341" y="3543300"/>
            <a:ext cx="4925169" cy="1619250"/>
          </a:xfrm>
          <a:prstGeom prst="roundRect">
            <a:avLst>
              <a:gd name="adj" fmla="val 17647"/>
            </a:avLst>
          </a:prstGeom>
          <a:ln/>
          <a:effectLst>
            <a:outerShdw blurRad="1270000" dist="457200" dir="5400000" algn="bl" rotWithShape="0">
              <a:srgbClr val="C0E608">
                <a:alpha val="4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1341" y="3543300"/>
            <a:ext cx="4925169" cy="161925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592345" y="5695950"/>
            <a:ext cx="9103310" cy="5048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3000" kern="0" spc="-30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 outside. A governed workflow inside.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6495656" y="6581775"/>
            <a:ext cx="529654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1800" kern="0" spc="108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Vinayak Prasad · Hamid Ansari · Dhananjay · Fizzy</a:t>
            </a:r>
            <a:endParaRPr lang="en-US" sz="1800" dirty="0"/>
          </a:p>
        </p:txBody>
      </p:sp>
      <p:sp>
        <p:nvSpPr>
          <p:cNvPr id="12" name="Text 8"/>
          <p:cNvSpPr/>
          <p:nvPr/>
        </p:nvSpPr>
        <p:spPr>
          <a:xfrm>
            <a:off x="7402301" y="9213260"/>
            <a:ext cx="502396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 · Demo &amp; Workshop · 2026</a:t>
            </a:r>
            <a:endParaRPr lang="en-US"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81A35CD-03CE-CB53-4EC5-D0572DA9B3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8698" y="9109859"/>
            <a:ext cx="817655" cy="57337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914400"/>
            <a:ext cx="1781175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24" dirty="0">
                <a:solidFill>
                  <a:srgbClr val="A7D2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CASE — POST-DISBURSEMENT DOCUMENTATION FOR NBFCS</a:t>
            </a:r>
            <a:endParaRPr lang="en-US" sz="1800" dirty="0">
              <a:solidFill>
                <a:srgbClr val="A7D22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1047750" y="1419225"/>
            <a:ext cx="17811750" cy="6963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3405"/>
              </a:lnSpc>
              <a:buNone/>
            </a:pPr>
            <a:r>
              <a:rPr lang="en-US" sz="4800" b="1" kern="0" spc="-96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PDD without the chase.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1047750" y="2534692"/>
            <a:ext cx="7962900" cy="3114675"/>
          </a:xfrm>
          <a:prstGeom prst="roundRect">
            <a:avLst>
              <a:gd name="adj" fmla="val 4893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/>
          <p:nvPr/>
        </p:nvSpPr>
        <p:spPr>
          <a:xfrm>
            <a:off x="1476375" y="2925217"/>
            <a:ext cx="781621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216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1476375" y="3568154"/>
            <a:ext cx="85725" cy="85725"/>
          </a:xfrm>
          <a:prstGeom prst="ellipse">
            <a:avLst/>
          </a:prstGeom>
          <a:solidFill>
            <a:srgbClr val="94A3B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1714500" y="3449092"/>
            <a:ext cx="282696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Delayed submissions</a:t>
            </a:r>
            <a:endParaRPr lang="en-US" sz="2100" dirty="0"/>
          </a:p>
        </p:txBody>
      </p:sp>
      <p:sp>
        <p:nvSpPr>
          <p:cNvPr id="8" name="Shape 6"/>
          <p:cNvSpPr/>
          <p:nvPr/>
        </p:nvSpPr>
        <p:spPr>
          <a:xfrm>
            <a:off x="1476375" y="4063454"/>
            <a:ext cx="85725" cy="85725"/>
          </a:xfrm>
          <a:prstGeom prst="ellipse">
            <a:avLst/>
          </a:prstGeom>
          <a:solidFill>
            <a:srgbClr val="94A3B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9" name="Text 7"/>
          <p:cNvSpPr/>
          <p:nvPr/>
        </p:nvSpPr>
        <p:spPr>
          <a:xfrm>
            <a:off x="1714500" y="3944392"/>
            <a:ext cx="2983632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Manual RM follow-ups</a:t>
            </a:r>
            <a:endParaRPr lang="en-US" sz="2100" dirty="0"/>
          </a:p>
        </p:txBody>
      </p:sp>
      <p:sp>
        <p:nvSpPr>
          <p:cNvPr id="10" name="Shape 8"/>
          <p:cNvSpPr/>
          <p:nvPr/>
        </p:nvSpPr>
        <p:spPr>
          <a:xfrm>
            <a:off x="1476375" y="4558754"/>
            <a:ext cx="85725" cy="85725"/>
          </a:xfrm>
          <a:prstGeom prst="ellipse">
            <a:avLst/>
          </a:prstGeom>
          <a:solidFill>
            <a:srgbClr val="94A3B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Text 9"/>
          <p:cNvSpPr/>
          <p:nvPr/>
        </p:nvSpPr>
        <p:spPr>
          <a:xfrm>
            <a:off x="1714500" y="4439692"/>
            <a:ext cx="2394272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Informal channels</a:t>
            </a:r>
            <a:endParaRPr lang="en-US" sz="2100" dirty="0"/>
          </a:p>
        </p:txBody>
      </p:sp>
      <p:sp>
        <p:nvSpPr>
          <p:cNvPr id="12" name="Shape 10"/>
          <p:cNvSpPr/>
          <p:nvPr/>
        </p:nvSpPr>
        <p:spPr>
          <a:xfrm>
            <a:off x="1476375" y="5054054"/>
            <a:ext cx="85725" cy="85725"/>
          </a:xfrm>
          <a:prstGeom prst="ellipse">
            <a:avLst/>
          </a:prstGeom>
          <a:solidFill>
            <a:srgbClr val="94A3B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/>
          <p:nvPr/>
        </p:nvSpPr>
        <p:spPr>
          <a:xfrm>
            <a:off x="1714500" y="4934992"/>
            <a:ext cx="261249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RBI compliance risk</a:t>
            </a:r>
            <a:endParaRPr lang="en-US" sz="2100" dirty="0"/>
          </a:p>
        </p:txBody>
      </p:sp>
      <p:sp>
        <p:nvSpPr>
          <p:cNvPr id="14" name="Shape 12"/>
          <p:cNvSpPr/>
          <p:nvPr/>
        </p:nvSpPr>
        <p:spPr>
          <a:xfrm>
            <a:off x="9277350" y="2534692"/>
            <a:ext cx="7962900" cy="3114675"/>
          </a:xfrm>
          <a:prstGeom prst="roundRect">
            <a:avLst>
              <a:gd name="adj" fmla="val 4893"/>
            </a:avLst>
          </a:prstGeom>
          <a:solidFill>
            <a:srgbClr val="F4FCE3"/>
          </a:solidFill>
          <a:ln w="9525">
            <a:solidFill>
              <a:srgbClr val="A8C907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5" name="Text 13"/>
          <p:cNvSpPr/>
          <p:nvPr/>
        </p:nvSpPr>
        <p:spPr>
          <a:xfrm>
            <a:off x="9705975" y="2925217"/>
            <a:ext cx="781621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216" dirty="0">
                <a:solidFill>
                  <a:srgbClr val="1A2E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VERIPHY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9705975" y="3568154"/>
            <a:ext cx="85725" cy="85725"/>
          </a:xfrm>
          <a:prstGeom prst="ellipse">
            <a:avLst/>
          </a:prstGeom>
          <a:solidFill>
            <a:srgbClr val="C0E60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9944100" y="3449092"/>
            <a:ext cx="5839078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1A2E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Automated campaigns from your LOS/CRM</a:t>
            </a:r>
            <a:endParaRPr lang="en-US" sz="2100" dirty="0"/>
          </a:p>
        </p:txBody>
      </p:sp>
      <p:sp>
        <p:nvSpPr>
          <p:cNvPr id="18" name="Shape 16"/>
          <p:cNvSpPr/>
          <p:nvPr/>
        </p:nvSpPr>
        <p:spPr>
          <a:xfrm>
            <a:off x="9705975" y="4063454"/>
            <a:ext cx="85725" cy="85725"/>
          </a:xfrm>
          <a:prstGeom prst="ellipse">
            <a:avLst/>
          </a:prstGeom>
          <a:solidFill>
            <a:srgbClr val="C0E60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9" name="Text 17"/>
          <p:cNvSpPr/>
          <p:nvPr/>
        </p:nvSpPr>
        <p:spPr>
          <a:xfrm>
            <a:off x="9944100" y="3944392"/>
            <a:ext cx="752055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1A2E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Hyper-personalised nudges that adapt to each borrower</a:t>
            </a:r>
            <a:endParaRPr lang="en-US" sz="2100" dirty="0"/>
          </a:p>
        </p:txBody>
      </p:sp>
      <p:sp>
        <p:nvSpPr>
          <p:cNvPr id="20" name="Shape 18"/>
          <p:cNvSpPr/>
          <p:nvPr/>
        </p:nvSpPr>
        <p:spPr>
          <a:xfrm>
            <a:off x="9705975" y="4558754"/>
            <a:ext cx="85725" cy="85725"/>
          </a:xfrm>
          <a:prstGeom prst="ellipse">
            <a:avLst/>
          </a:prstGeom>
          <a:solidFill>
            <a:srgbClr val="C0E60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1" name="Text 19"/>
          <p:cNvSpPr/>
          <p:nvPr/>
        </p:nvSpPr>
        <p:spPr>
          <a:xfrm>
            <a:off x="9944100" y="4439692"/>
            <a:ext cx="632808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1A2E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End-to-end tracking, rule-based RM escalation</a:t>
            </a:r>
            <a:endParaRPr lang="en-US" sz="2100" dirty="0"/>
          </a:p>
        </p:txBody>
      </p:sp>
      <p:sp>
        <p:nvSpPr>
          <p:cNvPr id="22" name="Shape 20"/>
          <p:cNvSpPr/>
          <p:nvPr/>
        </p:nvSpPr>
        <p:spPr>
          <a:xfrm>
            <a:off x="9705975" y="5054054"/>
            <a:ext cx="85725" cy="85725"/>
          </a:xfrm>
          <a:prstGeom prst="ellipse">
            <a:avLst/>
          </a:prstGeom>
          <a:solidFill>
            <a:srgbClr val="C0E60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3" name="Text 21"/>
          <p:cNvSpPr/>
          <p:nvPr/>
        </p:nvSpPr>
        <p:spPr>
          <a:xfrm>
            <a:off x="9944100" y="4934992"/>
            <a:ext cx="203279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1A2E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auditability</a:t>
            </a:r>
            <a:endParaRPr lang="en-US" sz="2100" dirty="0"/>
          </a:p>
        </p:txBody>
      </p:sp>
      <p:sp>
        <p:nvSpPr>
          <p:cNvPr id="24" name="Text 22"/>
          <p:cNvSpPr/>
          <p:nvPr/>
        </p:nvSpPr>
        <p:spPr>
          <a:xfrm>
            <a:off x="1047750" y="8448675"/>
            <a:ext cx="1138386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252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2281386" y="8343900"/>
            <a:ext cx="3540175" cy="485775"/>
          </a:xfrm>
          <a:prstGeom prst="roundRect">
            <a:avLst>
              <a:gd name="adj" fmla="val 50000"/>
            </a:avLst>
          </a:prstGeom>
          <a:solidFill>
            <a:srgbClr val="F4FCE3"/>
          </a:solidFill>
          <a:ln w="9525">
            <a:solidFill>
              <a:srgbClr val="A8C907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6" name="Text 24"/>
          <p:cNvSpPr/>
          <p:nvPr/>
        </p:nvSpPr>
        <p:spPr>
          <a:xfrm>
            <a:off x="2500461" y="8448675"/>
            <a:ext cx="320823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2E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Faster document turnaround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5993011" y="8343900"/>
            <a:ext cx="2835176" cy="485775"/>
          </a:xfrm>
          <a:prstGeom prst="roundRect">
            <a:avLst>
              <a:gd name="adj" fmla="val 50000"/>
            </a:avLst>
          </a:prstGeom>
          <a:solidFill>
            <a:srgbClr val="F4FCE3"/>
          </a:solidFill>
          <a:ln w="9525">
            <a:solidFill>
              <a:srgbClr val="A8C907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8" name="Text 26"/>
          <p:cNvSpPr/>
          <p:nvPr/>
        </p:nvSpPr>
        <p:spPr>
          <a:xfrm>
            <a:off x="6212086" y="8448675"/>
            <a:ext cx="248208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2E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Reduced RM workload</a:t>
            </a:r>
            <a:endParaRPr lang="en-US" sz="1800" dirty="0"/>
          </a:p>
        </p:txBody>
      </p:sp>
      <p:sp>
        <p:nvSpPr>
          <p:cNvPr id="29" name="Shape 27"/>
          <p:cNvSpPr/>
          <p:nvPr/>
        </p:nvSpPr>
        <p:spPr>
          <a:xfrm>
            <a:off x="8999637" y="8343900"/>
            <a:ext cx="2166938" cy="485775"/>
          </a:xfrm>
          <a:prstGeom prst="roundRect">
            <a:avLst>
              <a:gd name="adj" fmla="val 50000"/>
            </a:avLst>
          </a:prstGeom>
          <a:solidFill>
            <a:srgbClr val="F4FCE3"/>
          </a:solidFill>
          <a:ln w="9525">
            <a:solidFill>
              <a:srgbClr val="A8C907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0" name="Text 28"/>
          <p:cNvSpPr/>
          <p:nvPr/>
        </p:nvSpPr>
        <p:spPr>
          <a:xfrm>
            <a:off x="9218712" y="8448675"/>
            <a:ext cx="1804987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2E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Fewer drop-offs</a:t>
            </a:r>
            <a:endParaRPr lang="en-US" sz="1800" dirty="0"/>
          </a:p>
        </p:txBody>
      </p:sp>
      <p:sp>
        <p:nvSpPr>
          <p:cNvPr id="31" name="Shape 29"/>
          <p:cNvSpPr/>
          <p:nvPr/>
        </p:nvSpPr>
        <p:spPr>
          <a:xfrm>
            <a:off x="11338024" y="8343900"/>
            <a:ext cx="3033117" cy="485775"/>
          </a:xfrm>
          <a:prstGeom prst="roundRect">
            <a:avLst>
              <a:gd name="adj" fmla="val 50000"/>
            </a:avLst>
          </a:prstGeom>
          <a:solidFill>
            <a:srgbClr val="F4FCE3"/>
          </a:solidFill>
          <a:ln w="9525">
            <a:solidFill>
              <a:srgbClr val="A8C907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2" name="Text 30"/>
          <p:cNvSpPr/>
          <p:nvPr/>
        </p:nvSpPr>
        <p:spPr>
          <a:xfrm>
            <a:off x="11557099" y="8448675"/>
            <a:ext cx="268596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2E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Audit-ready compliance</a:t>
            </a:r>
            <a:endParaRPr lang="en-US" sz="1800" dirty="0"/>
          </a:p>
        </p:txBody>
      </p:sp>
      <p:sp>
        <p:nvSpPr>
          <p:cNvPr id="33" name="Shape 31"/>
          <p:cNvSpPr/>
          <p:nvPr/>
        </p:nvSpPr>
        <p:spPr>
          <a:xfrm>
            <a:off x="1047750" y="9001125"/>
            <a:ext cx="3397597" cy="485775"/>
          </a:xfrm>
          <a:prstGeom prst="roundRect">
            <a:avLst>
              <a:gd name="adj" fmla="val 50000"/>
            </a:avLst>
          </a:prstGeom>
          <a:solidFill>
            <a:srgbClr val="F4FCE3"/>
          </a:solidFill>
          <a:ln w="9525">
            <a:solidFill>
              <a:srgbClr val="A8C907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4" name="Text 32"/>
          <p:cNvSpPr/>
          <p:nvPr/>
        </p:nvSpPr>
        <p:spPr>
          <a:xfrm>
            <a:off x="1266825" y="9105900"/>
            <a:ext cx="306137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2E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Better borrower experience</a:t>
            </a:r>
            <a:endParaRPr lang="en-US" sz="1800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B8911CB3-3C2B-5E5F-E7D3-AC1F05BF1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9614" y="9244012"/>
            <a:ext cx="1239656" cy="86930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07160F">
                  <a:alpha val="100000"/>
                </a:srgbClr>
              </a:gs>
              <a:gs pos="46000">
                <a:srgbClr val="0A2019">
                  <a:alpha val="100000"/>
                </a:srgbClr>
              </a:gs>
              <a:gs pos="100000">
                <a:srgbClr val="06121A">
                  <a:alpha val="100000"/>
                </a:srgbClr>
              </a:gs>
            </a:gsLst>
            <a:lin ang="4200000" scaled="0"/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981423" y="-1271066"/>
            <a:ext cx="4535291" cy="4535291"/>
          </a:xfrm>
          <a:prstGeom prst="ellipse">
            <a:avLst/>
          </a:prstGeom>
          <a:gradFill rotWithShape="1">
            <a:gsLst>
              <a:gs pos="0">
                <a:srgbClr val="2563EB">
                  <a:alpha val="27000"/>
                </a:srgbClr>
              </a:gs>
              <a:gs pos="70000">
                <a:srgbClr val="2563EB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Shape 2"/>
          <p:cNvSpPr/>
          <p:nvPr/>
        </p:nvSpPr>
        <p:spPr>
          <a:xfrm>
            <a:off x="-1140005" y="-948007"/>
            <a:ext cx="4279181" cy="4279181"/>
          </a:xfrm>
          <a:prstGeom prst="ellipse">
            <a:avLst/>
          </a:prstGeom>
          <a:gradFill rotWithShape="1">
            <a:gsLst>
              <a:gs pos="0">
                <a:srgbClr val="C0E608">
                  <a:alpha val="43000"/>
                </a:srgbClr>
              </a:gs>
              <a:gs pos="70000">
                <a:srgbClr val="C0E608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/>
          <p:nvPr/>
        </p:nvSpPr>
        <p:spPr>
          <a:xfrm>
            <a:off x="1047750" y="914400"/>
            <a:ext cx="1781175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24" dirty="0">
                <a:solidFill>
                  <a:srgbClr val="C0E6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INDUSTRY-AGNOSTIC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47750" y="1419225"/>
            <a:ext cx="17811750" cy="6963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3405"/>
              </a:lnSpc>
              <a:buNone/>
            </a:pPr>
            <a:r>
              <a:rPr lang="en-US" sz="4800" b="1" kern="0" spc="-96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engine. Every regulated onboarding.</a:t>
            </a:r>
            <a:endParaRPr lang="en-US" sz="4800" dirty="0"/>
          </a:p>
        </p:txBody>
      </p:sp>
      <p:sp>
        <p:nvSpPr>
          <p:cNvPr id="7" name="Shape 5"/>
          <p:cNvSpPr/>
          <p:nvPr/>
        </p:nvSpPr>
        <p:spPr>
          <a:xfrm>
            <a:off x="1047750" y="2572792"/>
            <a:ext cx="5232350" cy="1428750"/>
          </a:xfrm>
          <a:prstGeom prst="roundRect">
            <a:avLst>
              <a:gd name="adj" fmla="val 10667"/>
            </a:avLst>
          </a:prstGeom>
          <a:solidFill>
            <a:srgbClr val="0A1F19">
              <a:alpha val="62000"/>
            </a:srgbClr>
          </a:solidFill>
          <a:ln w="9525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/>
          <p:nvPr/>
        </p:nvSpPr>
        <p:spPr>
          <a:xfrm>
            <a:off x="1438275" y="2925217"/>
            <a:ext cx="4896430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Banking &amp; NBFC</a:t>
            </a:r>
            <a:endParaRPr lang="en-US" sz="2250" dirty="0"/>
          </a:p>
        </p:txBody>
      </p:sp>
      <p:sp>
        <p:nvSpPr>
          <p:cNvPr id="9" name="Text 7"/>
          <p:cNvSpPr/>
          <p:nvPr/>
        </p:nvSpPr>
        <p:spPr>
          <a:xfrm>
            <a:off x="1438275" y="3372892"/>
            <a:ext cx="489643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Loans, KYC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6527750" y="2572792"/>
            <a:ext cx="5232350" cy="1428750"/>
          </a:xfrm>
          <a:prstGeom prst="roundRect">
            <a:avLst>
              <a:gd name="adj" fmla="val 10667"/>
            </a:avLst>
          </a:prstGeom>
          <a:solidFill>
            <a:srgbClr val="0A1F19">
              <a:alpha val="62000"/>
            </a:srgbClr>
          </a:solidFill>
          <a:ln w="9525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1" name="Text 9"/>
          <p:cNvSpPr/>
          <p:nvPr/>
        </p:nvSpPr>
        <p:spPr>
          <a:xfrm>
            <a:off x="6918275" y="2925217"/>
            <a:ext cx="4896430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Insurance</a:t>
            </a:r>
            <a:endParaRPr lang="en-US" sz="2250" dirty="0"/>
          </a:p>
        </p:txBody>
      </p:sp>
      <p:sp>
        <p:nvSpPr>
          <p:cNvPr id="12" name="Text 10"/>
          <p:cNvSpPr/>
          <p:nvPr/>
        </p:nvSpPr>
        <p:spPr>
          <a:xfrm>
            <a:off x="6918275" y="3372892"/>
            <a:ext cx="489643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Policy issuance, claims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12007751" y="2572792"/>
            <a:ext cx="5232350" cy="1428750"/>
          </a:xfrm>
          <a:prstGeom prst="roundRect">
            <a:avLst>
              <a:gd name="adj" fmla="val 10667"/>
            </a:avLst>
          </a:prstGeom>
          <a:solidFill>
            <a:srgbClr val="0A1F19">
              <a:alpha val="62000"/>
            </a:srgbClr>
          </a:solidFill>
          <a:ln w="9525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4" name="Text 12"/>
          <p:cNvSpPr/>
          <p:nvPr/>
        </p:nvSpPr>
        <p:spPr>
          <a:xfrm>
            <a:off x="12398276" y="2925217"/>
            <a:ext cx="4896430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Healthcare</a:t>
            </a:r>
            <a:endParaRPr lang="en-US" sz="2250" dirty="0"/>
          </a:p>
        </p:txBody>
      </p:sp>
      <p:sp>
        <p:nvSpPr>
          <p:cNvPr id="15" name="Text 13"/>
          <p:cNvSpPr/>
          <p:nvPr/>
        </p:nvSpPr>
        <p:spPr>
          <a:xfrm>
            <a:off x="12398276" y="3372892"/>
            <a:ext cx="489643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Patient onboarding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1047750" y="4249192"/>
            <a:ext cx="5232350" cy="1428750"/>
          </a:xfrm>
          <a:prstGeom prst="roundRect">
            <a:avLst>
              <a:gd name="adj" fmla="val 10667"/>
            </a:avLst>
          </a:prstGeom>
          <a:solidFill>
            <a:srgbClr val="0A1F19">
              <a:alpha val="62000"/>
            </a:srgbClr>
          </a:solidFill>
          <a:ln w="9525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1438275" y="4601617"/>
            <a:ext cx="4896430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estate</a:t>
            </a:r>
            <a:endParaRPr lang="en-US" sz="2250" dirty="0"/>
          </a:p>
        </p:txBody>
      </p:sp>
      <p:sp>
        <p:nvSpPr>
          <p:cNvPr id="18" name="Text 16"/>
          <p:cNvSpPr/>
          <p:nvPr/>
        </p:nvSpPr>
        <p:spPr>
          <a:xfrm>
            <a:off x="1438275" y="5049292"/>
            <a:ext cx="489643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Tenant &amp; buyer verification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6527750" y="4249192"/>
            <a:ext cx="5232350" cy="1428750"/>
          </a:xfrm>
          <a:prstGeom prst="roundRect">
            <a:avLst>
              <a:gd name="adj" fmla="val 10667"/>
            </a:avLst>
          </a:prstGeom>
          <a:solidFill>
            <a:srgbClr val="0A1F19">
              <a:alpha val="62000"/>
            </a:srgbClr>
          </a:solidFill>
          <a:ln w="9525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6918275" y="4601617"/>
            <a:ext cx="4896430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Education</a:t>
            </a:r>
            <a:endParaRPr lang="en-US" sz="2250" dirty="0"/>
          </a:p>
        </p:txBody>
      </p:sp>
      <p:sp>
        <p:nvSpPr>
          <p:cNvPr id="21" name="Text 19"/>
          <p:cNvSpPr/>
          <p:nvPr/>
        </p:nvSpPr>
        <p:spPr>
          <a:xfrm>
            <a:off x="6918275" y="5049292"/>
            <a:ext cx="489643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Admissions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12007751" y="4249192"/>
            <a:ext cx="5232350" cy="1428750"/>
          </a:xfrm>
          <a:prstGeom prst="roundRect">
            <a:avLst>
              <a:gd name="adj" fmla="val 10667"/>
            </a:avLst>
          </a:prstGeom>
          <a:solidFill>
            <a:srgbClr val="0A1F19">
              <a:alpha val="62000"/>
            </a:srgbClr>
          </a:solidFill>
          <a:ln w="9525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3" name="Text 21"/>
          <p:cNvSpPr/>
          <p:nvPr/>
        </p:nvSpPr>
        <p:spPr>
          <a:xfrm>
            <a:off x="12398276" y="4601617"/>
            <a:ext cx="4896430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Marketplaces &amp; gig</a:t>
            </a:r>
            <a:endParaRPr lang="en-US" sz="2250" dirty="0"/>
          </a:p>
        </p:txBody>
      </p:sp>
      <p:sp>
        <p:nvSpPr>
          <p:cNvPr id="24" name="Text 22"/>
          <p:cNvSpPr/>
          <p:nvPr/>
        </p:nvSpPr>
        <p:spPr>
          <a:xfrm>
            <a:off x="12398276" y="5049292"/>
            <a:ext cx="489643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Seller &amp; vendor KYC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1047750" y="9020175"/>
            <a:ext cx="1710035" cy="466725"/>
          </a:xfrm>
          <a:prstGeom prst="roundRect">
            <a:avLst>
              <a:gd name="adj" fmla="val 50000"/>
            </a:avLst>
          </a:prstGeom>
          <a:solidFill>
            <a:srgbClr val="C0E60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6" name="Text 24"/>
          <p:cNvSpPr/>
          <p:nvPr/>
        </p:nvSpPr>
        <p:spPr>
          <a:xfrm>
            <a:off x="1276350" y="9115425"/>
            <a:ext cx="132903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A2E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 Factory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2948285" y="9091613"/>
            <a:ext cx="806063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RESTful APIs &amp; webhooks into your CRM, LOS, core banking.</a:t>
            </a:r>
            <a:endParaRPr lang="en-US" sz="210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F88DBB7-1E07-B1C3-9F70-FB4F3BD5D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51228" y="9252668"/>
            <a:ext cx="1187071" cy="83243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914400"/>
            <a:ext cx="12220367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24" dirty="0">
                <a:solidFill>
                  <a:srgbClr val="A7D2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FROG8</a:t>
            </a:r>
            <a:endParaRPr lang="en-US" sz="1800" dirty="0">
              <a:solidFill>
                <a:srgbClr val="A7D22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1047750" y="1419225"/>
            <a:ext cx="12220367" cy="6963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3405"/>
              </a:lnSpc>
              <a:buNone/>
            </a:pPr>
            <a:r>
              <a:rPr lang="en-US" sz="4800" b="1" kern="0" spc="-96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by operators. Proven in production.</a:t>
            </a:r>
            <a:endParaRPr lang="en-US" sz="48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6367" y="1028700"/>
            <a:ext cx="1303883" cy="914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047750" y="2687092"/>
            <a:ext cx="3848100" cy="2657475"/>
          </a:xfrm>
          <a:prstGeom prst="roundRect">
            <a:avLst>
              <a:gd name="adj" fmla="val 5735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  <a:effectLst>
            <a:outerShdw blurRad="19050" dist="9525" dir="5400000" algn="bl" rotWithShape="0">
              <a:srgbClr val="0F172A">
                <a:alpha val="6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" name="Text 3"/>
          <p:cNvSpPr/>
          <p:nvPr/>
        </p:nvSpPr>
        <p:spPr>
          <a:xfrm>
            <a:off x="1419225" y="3039517"/>
            <a:ext cx="3198305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18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 METRO · BMRCL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419225" y="3744367"/>
            <a:ext cx="3415665" cy="600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kern="0" spc="-72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Official TSP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1419225" y="4439692"/>
            <a:ext cx="3198305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Technology Service Provider to Bengaluru's metro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5162550" y="2687092"/>
            <a:ext cx="3848100" cy="2657475"/>
          </a:xfrm>
          <a:prstGeom prst="roundRect">
            <a:avLst>
              <a:gd name="adj" fmla="val 5735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  <a:effectLst>
            <a:outerShdw blurRad="19050" dist="9525" dir="5400000" algn="bl" rotWithShape="0">
              <a:srgbClr val="0F172A">
                <a:alpha val="6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0" name="Text 7"/>
          <p:cNvSpPr/>
          <p:nvPr/>
        </p:nvSpPr>
        <p:spPr>
          <a:xfrm>
            <a:off x="5534025" y="3039517"/>
            <a:ext cx="3198305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18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DAILY KIOSK TRANSACTIONS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5534025" y="3744367"/>
            <a:ext cx="3415665" cy="600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kern="0" spc="-72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10K+</a:t>
            </a:r>
            <a:endParaRPr lang="en-US" sz="3600" dirty="0"/>
          </a:p>
        </p:txBody>
      </p:sp>
      <p:sp>
        <p:nvSpPr>
          <p:cNvPr id="12" name="Text 9"/>
          <p:cNvSpPr/>
          <p:nvPr/>
        </p:nvSpPr>
        <p:spPr>
          <a:xfrm>
            <a:off x="5534025" y="4439692"/>
            <a:ext cx="3198305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99.9% uptime since April 2024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277350" y="2687092"/>
            <a:ext cx="3848100" cy="2657475"/>
          </a:xfrm>
          <a:prstGeom prst="roundRect">
            <a:avLst>
              <a:gd name="adj" fmla="val 5735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  <a:effectLst>
            <a:outerShdw blurRad="19050" dist="9525" dir="5400000" algn="bl" rotWithShape="0">
              <a:srgbClr val="0F172A">
                <a:alpha val="6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4" name="Text 11"/>
          <p:cNvSpPr/>
          <p:nvPr/>
        </p:nvSpPr>
        <p:spPr>
          <a:xfrm>
            <a:off x="9648825" y="3039517"/>
            <a:ext cx="3198305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18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TVM 4000 · FULL-KYC CARDS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9648825" y="3744367"/>
            <a:ext cx="3415665" cy="600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kern="0" spc="-72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 sec</a:t>
            </a:r>
            <a:endParaRPr lang="en-US" sz="3600" dirty="0"/>
          </a:p>
        </p:txBody>
      </p:sp>
      <p:sp>
        <p:nvSpPr>
          <p:cNvPr id="16" name="Text 13"/>
          <p:cNvSpPr/>
          <p:nvPr/>
        </p:nvSpPr>
        <p:spPr>
          <a:xfrm>
            <a:off x="9648825" y="4439692"/>
            <a:ext cx="3198305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first in India outside bank branches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13392150" y="2687092"/>
            <a:ext cx="3848100" cy="2657475"/>
          </a:xfrm>
          <a:prstGeom prst="roundRect">
            <a:avLst>
              <a:gd name="adj" fmla="val 5735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  <a:effectLst>
            <a:outerShdw blurRad="19050" dist="9525" dir="5400000" algn="bl" rotWithShape="0">
              <a:srgbClr val="0F172A">
                <a:alpha val="6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8" name="Text 15"/>
          <p:cNvSpPr/>
          <p:nvPr/>
        </p:nvSpPr>
        <p:spPr>
          <a:xfrm>
            <a:off x="13763625" y="3039517"/>
            <a:ext cx="3198305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18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EXPANDED DEPLOYMENT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3763625" y="3744367"/>
            <a:ext cx="3415665" cy="600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600" b="1" kern="0" spc="-72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Aug 2025</a:t>
            </a:r>
            <a:endParaRPr lang="en-US" sz="3600" dirty="0"/>
          </a:p>
        </p:txBody>
      </p:sp>
      <p:sp>
        <p:nvSpPr>
          <p:cNvPr id="20" name="Text 17"/>
          <p:cNvSpPr/>
          <p:nvPr/>
        </p:nvSpPr>
        <p:spPr>
          <a:xfrm>
            <a:off x="13763625" y="4439692"/>
            <a:ext cx="3198305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Inaugurated by the Prime Minister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047750" y="9033570"/>
            <a:ext cx="15297150" cy="491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2051"/>
              </a:lnSpc>
              <a:buNone/>
            </a:pPr>
            <a:r>
              <a:rPr lang="en-US" sz="2550" b="1" kern="0" spc="-25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"Innovation through deployment. We don't design in a lab — we build for the real world."</a:t>
            </a:r>
            <a:endParaRPr lang="en-US" sz="255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08FCBD6-381F-4667-5A46-22104C06A2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9614" y="9244012"/>
            <a:ext cx="1239656" cy="86930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07160F">
                  <a:alpha val="100000"/>
                </a:srgbClr>
              </a:gs>
              <a:gs pos="46000">
                <a:srgbClr val="0A2019">
                  <a:alpha val="100000"/>
                </a:srgbClr>
              </a:gs>
              <a:gs pos="100000">
                <a:srgbClr val="06121A">
                  <a:alpha val="100000"/>
                </a:srgbClr>
              </a:gs>
            </a:gsLst>
            <a:lin ang="4200000" scaled="0"/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15231521" y="907335"/>
            <a:ext cx="4579065" cy="4579065"/>
          </a:xfrm>
          <a:prstGeom prst="ellipse">
            <a:avLst/>
          </a:prstGeom>
          <a:gradFill rotWithShape="1">
            <a:gsLst>
              <a:gs pos="0">
                <a:srgbClr val="10B5A0">
                  <a:alpha val="40000"/>
                </a:srgbClr>
              </a:gs>
              <a:gs pos="70000">
                <a:srgbClr val="10B5A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1047750" y="762000"/>
            <a:ext cx="1781175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24" dirty="0">
                <a:solidFill>
                  <a:srgbClr val="C0E6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YOU'LL SEE TODAY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47750" y="1228725"/>
            <a:ext cx="17811750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3913"/>
              </a:lnSpc>
              <a:buNone/>
            </a:pPr>
            <a:r>
              <a:rPr lang="en-US" sz="4500" b="1" kern="0" spc="-90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 minutes in the product.</a:t>
            </a:r>
            <a:endParaRPr lang="en-US" sz="4500" dirty="0"/>
          </a:p>
        </p:txBody>
      </p:sp>
      <p:sp>
        <p:nvSpPr>
          <p:cNvPr id="6" name="Shape 4"/>
          <p:cNvSpPr/>
          <p:nvPr/>
        </p:nvSpPr>
        <p:spPr>
          <a:xfrm>
            <a:off x="1047750" y="2950815"/>
            <a:ext cx="9060061" cy="952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Shape 5"/>
          <p:cNvSpPr/>
          <p:nvPr/>
        </p:nvSpPr>
        <p:spPr>
          <a:xfrm>
            <a:off x="1047750" y="2398365"/>
            <a:ext cx="419100" cy="419100"/>
          </a:xfrm>
          <a:prstGeom prst="ellipse">
            <a:avLst/>
          </a:prstGeom>
          <a:ln w="9525">
            <a:solidFill>
              <a:srgbClr val="C0E608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/>
          <p:nvPr/>
        </p:nvSpPr>
        <p:spPr>
          <a:xfrm>
            <a:off x="1019175" y="2407890"/>
            <a:ext cx="47625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0E6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676400" y="2445990"/>
            <a:ext cx="808486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pitch, in-product — "See Veriphy in 90 seconds"</a:t>
            </a:r>
            <a:endParaRPr lang="en-US" sz="2100" dirty="0"/>
          </a:p>
        </p:txBody>
      </p:sp>
      <p:sp>
        <p:nvSpPr>
          <p:cNvPr id="10" name="Shape 8"/>
          <p:cNvSpPr/>
          <p:nvPr/>
        </p:nvSpPr>
        <p:spPr>
          <a:xfrm>
            <a:off x="9235827" y="2412653"/>
            <a:ext cx="871984" cy="390525"/>
          </a:xfrm>
          <a:prstGeom prst="roundRect">
            <a:avLst>
              <a:gd name="adj" fmla="val 50000"/>
            </a:avLst>
          </a:prstGeom>
          <a:solidFill>
            <a:srgbClr val="FFFFFF">
              <a:alpha val="8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Text 9"/>
          <p:cNvSpPr/>
          <p:nvPr/>
        </p:nvSpPr>
        <p:spPr>
          <a:xfrm>
            <a:off x="9407277" y="2469803"/>
            <a:ext cx="60528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Fizzy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047750" y="4059287"/>
            <a:ext cx="9060061" cy="952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Shape 11"/>
          <p:cNvSpPr/>
          <p:nvPr/>
        </p:nvSpPr>
        <p:spPr>
          <a:xfrm>
            <a:off x="1047750" y="3506837"/>
            <a:ext cx="419100" cy="419100"/>
          </a:xfrm>
          <a:prstGeom prst="ellipse">
            <a:avLst/>
          </a:prstGeom>
          <a:ln w="9525">
            <a:solidFill>
              <a:srgbClr val="C0E608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4" name="Text 12"/>
          <p:cNvSpPr/>
          <p:nvPr/>
        </p:nvSpPr>
        <p:spPr>
          <a:xfrm>
            <a:off x="1019175" y="3516362"/>
            <a:ext cx="47625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0E6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676400" y="3554462"/>
            <a:ext cx="808486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rep's morning — My Day, AI-ranked next actions</a:t>
            </a:r>
            <a:endParaRPr lang="en-US" sz="2100" dirty="0"/>
          </a:p>
        </p:txBody>
      </p:sp>
      <p:sp>
        <p:nvSpPr>
          <p:cNvPr id="16" name="Shape 14"/>
          <p:cNvSpPr/>
          <p:nvPr/>
        </p:nvSpPr>
        <p:spPr>
          <a:xfrm>
            <a:off x="9235827" y="3521125"/>
            <a:ext cx="871984" cy="390525"/>
          </a:xfrm>
          <a:prstGeom prst="roundRect">
            <a:avLst>
              <a:gd name="adj" fmla="val 50000"/>
            </a:avLst>
          </a:prstGeom>
          <a:solidFill>
            <a:srgbClr val="FFFFFF">
              <a:alpha val="8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9407277" y="3578275"/>
            <a:ext cx="60528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Fizzy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1047750" y="5167610"/>
            <a:ext cx="9060061" cy="952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9" name="Shape 17"/>
          <p:cNvSpPr/>
          <p:nvPr/>
        </p:nvSpPr>
        <p:spPr>
          <a:xfrm>
            <a:off x="1047750" y="4615160"/>
            <a:ext cx="419100" cy="419100"/>
          </a:xfrm>
          <a:prstGeom prst="ellipse">
            <a:avLst/>
          </a:prstGeom>
          <a:ln w="9525">
            <a:solidFill>
              <a:srgbClr val="C0E608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1019175" y="4624685"/>
            <a:ext cx="47625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0E6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1676400" y="4648498"/>
            <a:ext cx="8284592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live case — WhatsApp thread → governed cockpit</a:t>
            </a:r>
            <a:endParaRPr lang="en-US" sz="2100" dirty="0"/>
          </a:p>
        </p:txBody>
      </p:sp>
      <p:sp>
        <p:nvSpPr>
          <p:cNvPr id="22" name="Shape 20"/>
          <p:cNvSpPr/>
          <p:nvPr/>
        </p:nvSpPr>
        <p:spPr>
          <a:xfrm>
            <a:off x="9417397" y="4629448"/>
            <a:ext cx="690414" cy="390525"/>
          </a:xfrm>
          <a:prstGeom prst="roundRect">
            <a:avLst>
              <a:gd name="adj" fmla="val 50000"/>
            </a:avLst>
          </a:prstGeom>
          <a:solidFill>
            <a:srgbClr val="FFFFFF">
              <a:alpha val="8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3" name="Text 21"/>
          <p:cNvSpPr/>
          <p:nvPr/>
        </p:nvSpPr>
        <p:spPr>
          <a:xfrm>
            <a:off x="9588847" y="4686598"/>
            <a:ext cx="42371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DG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1047750" y="6276082"/>
            <a:ext cx="9060061" cy="952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5" name="Shape 23"/>
          <p:cNvSpPr/>
          <p:nvPr/>
        </p:nvSpPr>
        <p:spPr>
          <a:xfrm>
            <a:off x="1047750" y="5723632"/>
            <a:ext cx="419100" cy="419100"/>
          </a:xfrm>
          <a:prstGeom prst="ellipse">
            <a:avLst/>
          </a:prstGeom>
          <a:ln w="9525">
            <a:solidFill>
              <a:srgbClr val="C0E608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6" name="Text 24"/>
          <p:cNvSpPr/>
          <p:nvPr/>
        </p:nvSpPr>
        <p:spPr>
          <a:xfrm>
            <a:off x="1019175" y="5733157"/>
            <a:ext cx="47625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0E6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1676400" y="5756970"/>
            <a:ext cx="8284592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Delφi — policy fit, credit signal, escalation</a:t>
            </a:r>
            <a:endParaRPr lang="en-US" sz="2100" dirty="0"/>
          </a:p>
        </p:txBody>
      </p:sp>
      <p:sp>
        <p:nvSpPr>
          <p:cNvPr id="28" name="Shape 26"/>
          <p:cNvSpPr/>
          <p:nvPr/>
        </p:nvSpPr>
        <p:spPr>
          <a:xfrm>
            <a:off x="9417397" y="5737920"/>
            <a:ext cx="690414" cy="390525"/>
          </a:xfrm>
          <a:prstGeom prst="roundRect">
            <a:avLst>
              <a:gd name="adj" fmla="val 50000"/>
            </a:avLst>
          </a:prstGeom>
          <a:solidFill>
            <a:srgbClr val="FFFFFF">
              <a:alpha val="8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9" name="Text 27"/>
          <p:cNvSpPr/>
          <p:nvPr/>
        </p:nvSpPr>
        <p:spPr>
          <a:xfrm>
            <a:off x="9588847" y="5795070"/>
            <a:ext cx="42371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DG</a:t>
            </a:r>
            <a:endParaRPr lang="en-US" sz="1800" dirty="0"/>
          </a:p>
        </p:txBody>
      </p:sp>
      <p:sp>
        <p:nvSpPr>
          <p:cNvPr id="30" name="Shape 28"/>
          <p:cNvSpPr/>
          <p:nvPr/>
        </p:nvSpPr>
        <p:spPr>
          <a:xfrm>
            <a:off x="1047750" y="7384405"/>
            <a:ext cx="9060061" cy="952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1" name="Shape 29"/>
          <p:cNvSpPr/>
          <p:nvPr/>
        </p:nvSpPr>
        <p:spPr>
          <a:xfrm>
            <a:off x="1047750" y="6831955"/>
            <a:ext cx="419100" cy="419100"/>
          </a:xfrm>
          <a:prstGeom prst="ellipse">
            <a:avLst/>
          </a:prstGeom>
          <a:ln w="9525">
            <a:solidFill>
              <a:srgbClr val="C0E608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2" name="Text 30"/>
          <p:cNvSpPr/>
          <p:nvPr/>
        </p:nvSpPr>
        <p:spPr>
          <a:xfrm>
            <a:off x="1019175" y="6841480"/>
            <a:ext cx="47625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0E6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1676400" y="6879580"/>
            <a:ext cx="808486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Search &amp; guided navigation — find anything, be walked to it</a:t>
            </a:r>
            <a:endParaRPr lang="en-US" sz="2100" dirty="0"/>
          </a:p>
        </p:txBody>
      </p:sp>
      <p:sp>
        <p:nvSpPr>
          <p:cNvPr id="34" name="Shape 32"/>
          <p:cNvSpPr/>
          <p:nvPr/>
        </p:nvSpPr>
        <p:spPr>
          <a:xfrm>
            <a:off x="9235827" y="6846243"/>
            <a:ext cx="871984" cy="390525"/>
          </a:xfrm>
          <a:prstGeom prst="roundRect">
            <a:avLst>
              <a:gd name="adj" fmla="val 50000"/>
            </a:avLst>
          </a:prstGeom>
          <a:solidFill>
            <a:srgbClr val="FFFFFF">
              <a:alpha val="8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5" name="Text 33"/>
          <p:cNvSpPr/>
          <p:nvPr/>
        </p:nvSpPr>
        <p:spPr>
          <a:xfrm>
            <a:off x="9407277" y="6903393"/>
            <a:ext cx="60528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Fizzy</a:t>
            </a:r>
            <a:endParaRPr lang="en-US" sz="1800" dirty="0"/>
          </a:p>
        </p:txBody>
      </p:sp>
      <p:sp>
        <p:nvSpPr>
          <p:cNvPr id="36" name="Shape 34"/>
          <p:cNvSpPr/>
          <p:nvPr/>
        </p:nvSpPr>
        <p:spPr>
          <a:xfrm>
            <a:off x="1047750" y="8492877"/>
            <a:ext cx="9060061" cy="952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7" name="Shape 35"/>
          <p:cNvSpPr/>
          <p:nvPr/>
        </p:nvSpPr>
        <p:spPr>
          <a:xfrm>
            <a:off x="1047750" y="7940427"/>
            <a:ext cx="419100" cy="419100"/>
          </a:xfrm>
          <a:prstGeom prst="ellipse">
            <a:avLst/>
          </a:prstGeom>
          <a:ln w="9525">
            <a:solidFill>
              <a:srgbClr val="C0E608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8" name="Text 36"/>
          <p:cNvSpPr/>
          <p:nvPr/>
        </p:nvSpPr>
        <p:spPr>
          <a:xfrm>
            <a:off x="1019175" y="7949952"/>
            <a:ext cx="47625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0E6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1676400" y="7988052"/>
            <a:ext cx="775269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leadership view — exec dashboard &amp; bottlenecks</a:t>
            </a:r>
            <a:endParaRPr lang="en-US" sz="2100" dirty="0"/>
          </a:p>
        </p:txBody>
      </p:sp>
      <p:sp>
        <p:nvSpPr>
          <p:cNvPr id="40" name="Shape 38"/>
          <p:cNvSpPr/>
          <p:nvPr/>
        </p:nvSpPr>
        <p:spPr>
          <a:xfrm>
            <a:off x="8933855" y="7954714"/>
            <a:ext cx="1173956" cy="390525"/>
          </a:xfrm>
          <a:prstGeom prst="roundRect">
            <a:avLst>
              <a:gd name="adj" fmla="val 50000"/>
            </a:avLst>
          </a:prstGeom>
          <a:solidFill>
            <a:srgbClr val="FFFFFF">
              <a:alpha val="8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1" name="Text 39"/>
          <p:cNvSpPr/>
          <p:nvPr/>
        </p:nvSpPr>
        <p:spPr>
          <a:xfrm>
            <a:off x="9105305" y="8011864"/>
            <a:ext cx="907256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Vinayak</a:t>
            </a:r>
            <a:endParaRPr lang="en-US" sz="1800" dirty="0"/>
          </a:p>
        </p:txBody>
      </p:sp>
      <p:sp>
        <p:nvSpPr>
          <p:cNvPr id="42" name="Shape 40"/>
          <p:cNvSpPr/>
          <p:nvPr/>
        </p:nvSpPr>
        <p:spPr>
          <a:xfrm>
            <a:off x="1047750" y="9048750"/>
            <a:ext cx="419100" cy="419100"/>
          </a:xfrm>
          <a:prstGeom prst="ellipse">
            <a:avLst/>
          </a:prstGeom>
          <a:ln w="9525">
            <a:solidFill>
              <a:srgbClr val="C0E608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3" name="Text 41"/>
          <p:cNvSpPr/>
          <p:nvPr/>
        </p:nvSpPr>
        <p:spPr>
          <a:xfrm>
            <a:off x="1019175" y="9058275"/>
            <a:ext cx="47625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0E6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800" dirty="0"/>
          </a:p>
        </p:txBody>
      </p:sp>
      <p:sp>
        <p:nvSpPr>
          <p:cNvPr id="44" name="Text 42"/>
          <p:cNvSpPr/>
          <p:nvPr/>
        </p:nvSpPr>
        <p:spPr>
          <a:xfrm>
            <a:off x="1676400" y="9096375"/>
            <a:ext cx="7903637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Compliance close — audit-trail walk-through</a:t>
            </a:r>
            <a:endParaRPr lang="en-US" sz="2100" dirty="0"/>
          </a:p>
        </p:txBody>
      </p:sp>
      <p:sp>
        <p:nvSpPr>
          <p:cNvPr id="45" name="Shape 43"/>
          <p:cNvSpPr/>
          <p:nvPr/>
        </p:nvSpPr>
        <p:spPr>
          <a:xfrm>
            <a:off x="9071074" y="9063038"/>
            <a:ext cx="1036737" cy="390525"/>
          </a:xfrm>
          <a:prstGeom prst="roundRect">
            <a:avLst>
              <a:gd name="adj" fmla="val 50000"/>
            </a:avLst>
          </a:prstGeom>
          <a:solidFill>
            <a:srgbClr val="FFFFFF">
              <a:alpha val="8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6" name="Text 44"/>
          <p:cNvSpPr/>
          <p:nvPr/>
        </p:nvSpPr>
        <p:spPr>
          <a:xfrm>
            <a:off x="9242524" y="9120188"/>
            <a:ext cx="770037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Hamid</a:t>
            </a:r>
            <a:endParaRPr lang="en-US" sz="1800" dirty="0"/>
          </a:p>
        </p:txBody>
      </p:sp>
      <p:sp>
        <p:nvSpPr>
          <p:cNvPr id="47" name="Shape 45"/>
          <p:cNvSpPr/>
          <p:nvPr/>
        </p:nvSpPr>
        <p:spPr>
          <a:xfrm>
            <a:off x="10203061" y="1788765"/>
            <a:ext cx="7513290" cy="8288685"/>
          </a:xfrm>
          <a:prstGeom prst="rect">
            <a:avLst/>
          </a:prstGeom>
          <a:gradFill rotWithShape="1">
            <a:gsLst>
              <a:gs pos="0">
                <a:srgbClr val="2563EB">
                  <a:alpha val="25000"/>
                </a:srgbClr>
              </a:gs>
              <a:gs pos="72000">
                <a:srgbClr val="2563EB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48" name="Shape 46"/>
          <p:cNvSpPr/>
          <p:nvPr/>
        </p:nvSpPr>
        <p:spPr>
          <a:xfrm>
            <a:off x="10679311" y="2265015"/>
            <a:ext cx="6560790" cy="7336185"/>
          </a:xfrm>
          <a:prstGeom prst="roundRect">
            <a:avLst>
              <a:gd name="adj" fmla="val 3484"/>
            </a:avLst>
          </a:prstGeom>
          <a:solidFill>
            <a:srgbClr val="0A1F19">
              <a:alpha val="66000"/>
            </a:srgbClr>
          </a:solidFill>
          <a:ln w="9525">
            <a:solidFill>
              <a:srgbClr val="FFFFFF">
                <a:alpha val="16000"/>
              </a:srgbClr>
            </a:solidFill>
            <a:prstDash val="solid"/>
          </a:ln>
          <a:effectLst>
            <a:outerShdw blurRad="762000" dist="304800" dir="5400000" algn="bl" rotWithShape="0">
              <a:srgbClr val="000000">
                <a:alpha val="6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pic>
        <p:nvPicPr>
          <p:cNvPr id="49" name="Picture 48" descr="09-command-palette.png"/>
          <p:cNvPicPr>
            <a:picLocks noChangeAspect="1"/>
          </p:cNvPicPr>
          <p:nvPr/>
        </p:nvPicPr>
        <p:blipFill>
          <a:blip r:embed="rId3"/>
          <a:srcRect l="22039" r="22039"/>
          <a:stretch>
            <a:fillRect/>
          </a:stretch>
        </p:blipFill>
        <p:spPr>
          <a:xfrm>
            <a:off x="10881360" y="2468880"/>
            <a:ext cx="6217920" cy="694944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07160F">
                  <a:alpha val="100000"/>
                </a:srgbClr>
              </a:gs>
              <a:gs pos="46000">
                <a:srgbClr val="0A2019">
                  <a:alpha val="100000"/>
                </a:srgbClr>
              </a:gs>
              <a:gs pos="100000">
                <a:srgbClr val="06121A">
                  <a:alpha val="100000"/>
                </a:srgbClr>
              </a:gs>
            </a:gsLst>
            <a:lin ang="4200000" scaled="0"/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Text 1"/>
          <p:cNvSpPr/>
          <p:nvPr/>
        </p:nvSpPr>
        <p:spPr>
          <a:xfrm>
            <a:off x="13628191" y="4762500"/>
            <a:ext cx="5754439" cy="7277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3913"/>
              </a:lnSpc>
              <a:buNone/>
            </a:pPr>
            <a:r>
              <a:rPr lang="en-US" sz="40000" b="1" dirty="0">
                <a:solidFill>
                  <a:srgbClr val="FFFFFF">
                    <a:alpha val="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φ</a:t>
            </a:r>
            <a:endParaRPr lang="en-US" sz="40000" dirty="0"/>
          </a:p>
        </p:txBody>
      </p:sp>
      <p:sp>
        <p:nvSpPr>
          <p:cNvPr id="4" name="Shape 2"/>
          <p:cNvSpPr/>
          <p:nvPr/>
        </p:nvSpPr>
        <p:spPr>
          <a:xfrm>
            <a:off x="-1356633" y="-1501549"/>
            <a:ext cx="4936668" cy="4936668"/>
          </a:xfrm>
          <a:prstGeom prst="ellipse">
            <a:avLst/>
          </a:prstGeom>
          <a:gradFill rotWithShape="1">
            <a:gsLst>
              <a:gs pos="0">
                <a:srgbClr val="C0E608">
                  <a:alpha val="43000"/>
                </a:srgbClr>
              </a:gs>
              <a:gs pos="70000">
                <a:srgbClr val="C0E608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Shape 3"/>
          <p:cNvSpPr/>
          <p:nvPr/>
        </p:nvSpPr>
        <p:spPr>
          <a:xfrm>
            <a:off x="9907692" y="788809"/>
            <a:ext cx="4697591" cy="4697591"/>
          </a:xfrm>
          <a:prstGeom prst="ellipse">
            <a:avLst/>
          </a:prstGeom>
          <a:gradFill rotWithShape="1">
            <a:gsLst>
              <a:gs pos="0">
                <a:srgbClr val="10B5A0">
                  <a:alpha val="40000"/>
                </a:srgbClr>
              </a:gs>
              <a:gs pos="70000">
                <a:srgbClr val="10B5A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1047750" y="914400"/>
            <a:ext cx="1781175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24" dirty="0">
                <a:solidFill>
                  <a:srgbClr val="C0E6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STEPS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47750" y="1419225"/>
            <a:ext cx="17811750" cy="6963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3405"/>
              </a:lnSpc>
              <a:buNone/>
            </a:pPr>
            <a:r>
              <a:rPr lang="en-US" sz="4800" b="1" kern="0" spc="-96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Veriphy is available by invitation.</a:t>
            </a:r>
            <a:endParaRPr lang="en-US" sz="4800" dirty="0"/>
          </a:p>
        </p:txBody>
      </p:sp>
      <p:sp>
        <p:nvSpPr>
          <p:cNvPr id="8" name="Shape 6"/>
          <p:cNvSpPr/>
          <p:nvPr/>
        </p:nvSpPr>
        <p:spPr>
          <a:xfrm>
            <a:off x="1047750" y="2610892"/>
            <a:ext cx="5219700" cy="2809875"/>
          </a:xfrm>
          <a:prstGeom prst="roundRect">
            <a:avLst>
              <a:gd name="adj" fmla="val 8136"/>
            </a:avLst>
          </a:prstGeom>
          <a:solidFill>
            <a:srgbClr val="0A1F19">
              <a:alpha val="62000"/>
            </a:srgbClr>
          </a:solidFill>
          <a:ln w="9525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9" name="Text 7"/>
          <p:cNvSpPr/>
          <p:nvPr/>
        </p:nvSpPr>
        <p:spPr>
          <a:xfrm>
            <a:off x="1514475" y="3039517"/>
            <a:ext cx="4714875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C0E6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3300" dirty="0"/>
          </a:p>
        </p:txBody>
      </p:sp>
      <p:sp>
        <p:nvSpPr>
          <p:cNvPr id="10" name="Text 8"/>
          <p:cNvSpPr/>
          <p:nvPr/>
        </p:nvSpPr>
        <p:spPr>
          <a:xfrm>
            <a:off x="1514475" y="3725317"/>
            <a:ext cx="471487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Workshop</a:t>
            </a:r>
            <a:endParaRPr lang="en-US" sz="2250" dirty="0"/>
          </a:p>
        </p:txBody>
      </p:sp>
      <p:sp>
        <p:nvSpPr>
          <p:cNvPr id="11" name="Text 9"/>
          <p:cNvSpPr/>
          <p:nvPr/>
        </p:nvSpPr>
        <p:spPr>
          <a:xfrm>
            <a:off x="1514475" y="4192042"/>
            <a:ext cx="4414838" cy="838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1250"/>
              </a:lnSpc>
              <a:buNone/>
            </a:pPr>
            <a:r>
              <a:rPr lang="en-US" sz="21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Map your PDD and onboarding flows.</a:t>
            </a:r>
            <a:endParaRPr lang="en-US" sz="2100" dirty="0"/>
          </a:p>
        </p:txBody>
      </p:sp>
      <p:sp>
        <p:nvSpPr>
          <p:cNvPr id="12" name="Shape 10"/>
          <p:cNvSpPr/>
          <p:nvPr/>
        </p:nvSpPr>
        <p:spPr>
          <a:xfrm>
            <a:off x="6534150" y="2610892"/>
            <a:ext cx="5219700" cy="2809875"/>
          </a:xfrm>
          <a:prstGeom prst="roundRect">
            <a:avLst>
              <a:gd name="adj" fmla="val 8136"/>
            </a:avLst>
          </a:prstGeom>
          <a:solidFill>
            <a:srgbClr val="0A1F19">
              <a:alpha val="62000"/>
            </a:srgbClr>
          </a:solidFill>
          <a:ln w="9525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/>
          <p:nvPr/>
        </p:nvSpPr>
        <p:spPr>
          <a:xfrm>
            <a:off x="7000875" y="3039517"/>
            <a:ext cx="4714875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C0E6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3300" dirty="0"/>
          </a:p>
        </p:txBody>
      </p:sp>
      <p:sp>
        <p:nvSpPr>
          <p:cNvPr id="14" name="Text 12"/>
          <p:cNvSpPr/>
          <p:nvPr/>
        </p:nvSpPr>
        <p:spPr>
          <a:xfrm>
            <a:off x="7000875" y="3725317"/>
            <a:ext cx="471487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</a:t>
            </a:r>
            <a:endParaRPr lang="en-US" sz="2250" dirty="0"/>
          </a:p>
        </p:txBody>
      </p:sp>
      <p:sp>
        <p:nvSpPr>
          <p:cNvPr id="15" name="Text 13"/>
          <p:cNvSpPr/>
          <p:nvPr/>
        </p:nvSpPr>
        <p:spPr>
          <a:xfrm>
            <a:off x="7000875" y="4192042"/>
            <a:ext cx="4714875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1250"/>
              </a:lnSpc>
              <a:buNone/>
            </a:pPr>
            <a:r>
              <a:rPr lang="en-US" sz="21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data, your rules — 4–6 weeks.</a:t>
            </a:r>
            <a:endParaRPr lang="en-US" sz="2100" dirty="0"/>
          </a:p>
        </p:txBody>
      </p:sp>
      <p:sp>
        <p:nvSpPr>
          <p:cNvPr id="16" name="Shape 14"/>
          <p:cNvSpPr/>
          <p:nvPr/>
        </p:nvSpPr>
        <p:spPr>
          <a:xfrm>
            <a:off x="12020550" y="2610892"/>
            <a:ext cx="5219700" cy="2809875"/>
          </a:xfrm>
          <a:prstGeom prst="roundRect">
            <a:avLst>
              <a:gd name="adj" fmla="val 8136"/>
            </a:avLst>
          </a:prstGeom>
          <a:solidFill>
            <a:srgbClr val="0A1F19">
              <a:alpha val="62000"/>
            </a:srgbClr>
          </a:solidFill>
          <a:ln w="9525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12487275" y="3039517"/>
            <a:ext cx="4714875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C0E6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3300" dirty="0"/>
          </a:p>
        </p:txBody>
      </p:sp>
      <p:sp>
        <p:nvSpPr>
          <p:cNvPr id="18" name="Text 16"/>
          <p:cNvSpPr/>
          <p:nvPr/>
        </p:nvSpPr>
        <p:spPr>
          <a:xfrm>
            <a:off x="12487275" y="3725317"/>
            <a:ext cx="471487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Deploy</a:t>
            </a:r>
            <a:endParaRPr lang="en-US" sz="2250" dirty="0"/>
          </a:p>
        </p:txBody>
      </p:sp>
      <p:sp>
        <p:nvSpPr>
          <p:cNvPr id="19" name="Text 17"/>
          <p:cNvSpPr/>
          <p:nvPr/>
        </p:nvSpPr>
        <p:spPr>
          <a:xfrm>
            <a:off x="12487275" y="4192042"/>
            <a:ext cx="4414838" cy="838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1250"/>
              </a:lnSpc>
              <a:buNone/>
            </a:pPr>
            <a:r>
              <a:rPr lang="en-US" sz="21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API-first integration with your stack.</a:t>
            </a:r>
            <a:endParaRPr lang="en-US" sz="2100" dirty="0"/>
          </a:p>
        </p:txBody>
      </p:sp>
      <p:sp>
        <p:nvSpPr>
          <p:cNvPr id="20" name="Text 18"/>
          <p:cNvSpPr/>
          <p:nvPr/>
        </p:nvSpPr>
        <p:spPr>
          <a:xfrm>
            <a:off x="1047750" y="8753475"/>
            <a:ext cx="5505763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veriphy.io · frog8.co.in</a:t>
            </a:r>
            <a:endParaRPr lang="en-US" sz="2100" dirty="0"/>
          </a:p>
        </p:txBody>
      </p:sp>
      <p:sp>
        <p:nvSpPr>
          <p:cNvPr id="21" name="Text 19"/>
          <p:cNvSpPr/>
          <p:nvPr/>
        </p:nvSpPr>
        <p:spPr>
          <a:xfrm>
            <a:off x="1047750" y="9210675"/>
            <a:ext cx="5505763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 outside. A governed workflow inside.</a:t>
            </a:r>
            <a:endParaRPr lang="en-US" sz="1800" dirty="0"/>
          </a:p>
        </p:txBody>
      </p:sp>
      <p:pic>
        <p:nvPicPr>
          <p:cNvPr id="2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7307" y="8877300"/>
            <a:ext cx="1854101" cy="6096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74AE78D-EB1F-4DB8-627A-51280A90D7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08614" y="8836453"/>
            <a:ext cx="1187071" cy="8324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07160F">
                  <a:alpha val="100000"/>
                </a:srgbClr>
              </a:gs>
              <a:gs pos="46000">
                <a:srgbClr val="0A2019">
                  <a:alpha val="100000"/>
                </a:srgbClr>
              </a:gs>
              <a:gs pos="100000">
                <a:srgbClr val="06121A">
                  <a:alpha val="100000"/>
                </a:srgbClr>
              </a:gs>
            </a:gsLst>
            <a:lin ang="4200000" scaled="0"/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15038168" y="-1260393"/>
            <a:ext cx="4613193" cy="4613193"/>
          </a:xfrm>
          <a:prstGeom prst="ellipse">
            <a:avLst/>
          </a:prstGeom>
          <a:gradFill rotWithShape="1">
            <a:gsLst>
              <a:gs pos="0">
                <a:srgbClr val="10B5A0">
                  <a:alpha val="40000"/>
                </a:srgbClr>
              </a:gs>
              <a:gs pos="70000">
                <a:srgbClr val="10B5A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Shape 2"/>
          <p:cNvSpPr/>
          <p:nvPr/>
        </p:nvSpPr>
        <p:spPr>
          <a:xfrm>
            <a:off x="-1168584" y="7924523"/>
            <a:ext cx="4164863" cy="4164863"/>
          </a:xfrm>
          <a:prstGeom prst="ellipse">
            <a:avLst/>
          </a:prstGeom>
          <a:gradFill rotWithShape="1">
            <a:gsLst>
              <a:gs pos="0">
                <a:srgbClr val="2563EB">
                  <a:alpha val="27000"/>
                </a:srgbClr>
              </a:gs>
              <a:gs pos="70000">
                <a:srgbClr val="2563EB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/>
          <p:nvPr/>
        </p:nvSpPr>
        <p:spPr>
          <a:xfrm>
            <a:off x="1047750" y="914400"/>
            <a:ext cx="1781175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24" dirty="0">
                <a:solidFill>
                  <a:srgbClr val="C0E6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47750" y="1419225"/>
            <a:ext cx="13931265" cy="13546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3405"/>
              </a:lnSpc>
              <a:buNone/>
            </a:pPr>
            <a:r>
              <a:rPr lang="en-US" sz="4800" b="1" kern="0" spc="-96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customers live on WhatsApp. Your compliance doesn't.</a:t>
            </a:r>
            <a:endParaRPr lang="en-US" sz="4800" dirty="0"/>
          </a:p>
        </p:txBody>
      </p:sp>
      <p:sp>
        <p:nvSpPr>
          <p:cNvPr id="7" name="Shape 5"/>
          <p:cNvSpPr/>
          <p:nvPr/>
        </p:nvSpPr>
        <p:spPr>
          <a:xfrm>
            <a:off x="1047750" y="3345359"/>
            <a:ext cx="5194250" cy="2657475"/>
          </a:xfrm>
          <a:prstGeom prst="roundRect">
            <a:avLst>
              <a:gd name="adj" fmla="val 8602"/>
            </a:avLst>
          </a:prstGeom>
          <a:solidFill>
            <a:srgbClr val="0A1F19">
              <a:alpha val="62000"/>
            </a:srgbClr>
          </a:solidFill>
          <a:ln w="9525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/>
          <p:nvPr/>
        </p:nvSpPr>
        <p:spPr>
          <a:xfrm>
            <a:off x="1514475" y="3812084"/>
            <a:ext cx="4686880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Chaos</a:t>
            </a:r>
            <a:endParaRPr lang="en-US" sz="2250" dirty="0"/>
          </a:p>
        </p:txBody>
      </p:sp>
      <p:sp>
        <p:nvSpPr>
          <p:cNvPr id="9" name="Text 7"/>
          <p:cNvSpPr/>
          <p:nvPr/>
        </p:nvSpPr>
        <p:spPr>
          <a:xfrm>
            <a:off x="1514475" y="4335959"/>
            <a:ext cx="4388624" cy="1238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1250"/>
              </a:lnSpc>
              <a:buNone/>
            </a:pPr>
            <a:r>
              <a:rPr lang="en-US" sz="21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KYC documents arrive in personal chats — unencrypted, untracked, unauditable.</a:t>
            </a:r>
            <a:endParaRPr lang="en-US" sz="2100" dirty="0"/>
          </a:p>
        </p:txBody>
      </p:sp>
      <p:sp>
        <p:nvSpPr>
          <p:cNvPr id="10" name="Shape 8"/>
          <p:cNvSpPr/>
          <p:nvPr/>
        </p:nvSpPr>
        <p:spPr>
          <a:xfrm>
            <a:off x="6546800" y="3345359"/>
            <a:ext cx="5194250" cy="2657475"/>
          </a:xfrm>
          <a:prstGeom prst="roundRect">
            <a:avLst>
              <a:gd name="adj" fmla="val 8602"/>
            </a:avLst>
          </a:prstGeom>
          <a:solidFill>
            <a:srgbClr val="0A1F19">
              <a:alpha val="62000"/>
            </a:srgbClr>
          </a:solidFill>
          <a:ln w="9525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1" name="Text 9"/>
          <p:cNvSpPr/>
          <p:nvPr/>
        </p:nvSpPr>
        <p:spPr>
          <a:xfrm>
            <a:off x="7013525" y="3812084"/>
            <a:ext cx="4686880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Drop-offs</a:t>
            </a:r>
            <a:endParaRPr lang="en-US" sz="2250" dirty="0"/>
          </a:p>
        </p:txBody>
      </p:sp>
      <p:sp>
        <p:nvSpPr>
          <p:cNvPr id="12" name="Text 10"/>
          <p:cNvSpPr/>
          <p:nvPr/>
        </p:nvSpPr>
        <p:spPr>
          <a:xfrm>
            <a:off x="7013525" y="4335959"/>
            <a:ext cx="4388624" cy="1238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1250"/>
              </a:lnSpc>
              <a:buNone/>
            </a:pPr>
            <a:r>
              <a:rPr lang="en-US" sz="21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extra step loses customers; RMs burn hours chasing PDFs manually.</a:t>
            </a:r>
            <a:endParaRPr lang="en-US" sz="2100" dirty="0"/>
          </a:p>
        </p:txBody>
      </p:sp>
      <p:sp>
        <p:nvSpPr>
          <p:cNvPr id="13" name="Shape 11"/>
          <p:cNvSpPr/>
          <p:nvPr/>
        </p:nvSpPr>
        <p:spPr>
          <a:xfrm>
            <a:off x="12045851" y="3345359"/>
            <a:ext cx="5194250" cy="2657475"/>
          </a:xfrm>
          <a:prstGeom prst="roundRect">
            <a:avLst>
              <a:gd name="adj" fmla="val 8602"/>
            </a:avLst>
          </a:prstGeom>
          <a:solidFill>
            <a:srgbClr val="0A1F19">
              <a:alpha val="62000"/>
            </a:srgbClr>
          </a:solidFill>
          <a:ln w="9525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4" name="Text 12"/>
          <p:cNvSpPr/>
          <p:nvPr/>
        </p:nvSpPr>
        <p:spPr>
          <a:xfrm>
            <a:off x="12512576" y="3812084"/>
            <a:ext cx="4686880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</a:t>
            </a:r>
            <a:endParaRPr lang="en-US" sz="2250" dirty="0"/>
          </a:p>
        </p:txBody>
      </p:sp>
      <p:sp>
        <p:nvSpPr>
          <p:cNvPr id="15" name="Text 13"/>
          <p:cNvSpPr/>
          <p:nvPr/>
        </p:nvSpPr>
        <p:spPr>
          <a:xfrm>
            <a:off x="12512576" y="4335959"/>
            <a:ext cx="4388624" cy="1238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1250"/>
              </a:lnSpc>
              <a:buNone/>
            </a:pPr>
            <a:r>
              <a:rPr lang="en-US" sz="21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RBI and GDPR expectations — versus screenshots forwarded across phones.</a:t>
            </a:r>
            <a:endParaRPr lang="en-US" sz="2100" dirty="0"/>
          </a:p>
        </p:txBody>
      </p:sp>
      <p:sp>
        <p:nvSpPr>
          <p:cNvPr id="16" name="Shape 14"/>
          <p:cNvSpPr/>
          <p:nvPr/>
        </p:nvSpPr>
        <p:spPr>
          <a:xfrm>
            <a:off x="1047750" y="8848725"/>
            <a:ext cx="14478000" cy="9525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1047750" y="9163050"/>
            <a:ext cx="1491234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Regulated onboarding is stuck between the channel customers want and the control the regulator demands.</a:t>
            </a:r>
            <a:endParaRPr lang="en-US" sz="21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7F399B8-AFF1-2236-D8F7-78546C835E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51228" y="9252668"/>
            <a:ext cx="1187071" cy="8324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07160F">
                  <a:alpha val="100000"/>
                </a:srgbClr>
              </a:gs>
              <a:gs pos="46000">
                <a:srgbClr val="0A2019">
                  <a:alpha val="100000"/>
                </a:srgbClr>
              </a:gs>
              <a:gs pos="100000">
                <a:srgbClr val="06121A">
                  <a:alpha val="100000"/>
                </a:srgbClr>
              </a:gs>
            </a:gsLst>
            <a:lin ang="4200000" scaled="0"/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-1522981" y="3087629"/>
            <a:ext cx="5795276" cy="5795276"/>
          </a:xfrm>
          <a:prstGeom prst="ellipse">
            <a:avLst/>
          </a:prstGeom>
          <a:gradFill rotWithShape="1">
            <a:gsLst>
              <a:gs pos="0">
                <a:srgbClr val="C0E608">
                  <a:alpha val="43000"/>
                </a:srgbClr>
              </a:gs>
              <a:gs pos="70000">
                <a:srgbClr val="C0E608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Shape 2"/>
          <p:cNvSpPr/>
          <p:nvPr/>
        </p:nvSpPr>
        <p:spPr>
          <a:xfrm>
            <a:off x="13479099" y="-2102417"/>
            <a:ext cx="6369617" cy="6369618"/>
          </a:xfrm>
          <a:prstGeom prst="ellipse">
            <a:avLst/>
          </a:prstGeom>
          <a:gradFill rotWithShape="1">
            <a:gsLst>
              <a:gs pos="0">
                <a:srgbClr val="10B5A0">
                  <a:alpha val="40000"/>
                </a:srgbClr>
              </a:gs>
              <a:gs pos="70000">
                <a:srgbClr val="10B5A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Shape 3"/>
          <p:cNvSpPr/>
          <p:nvPr/>
        </p:nvSpPr>
        <p:spPr>
          <a:xfrm>
            <a:off x="990013" y="7809619"/>
            <a:ext cx="4874449" cy="4874449"/>
          </a:xfrm>
          <a:prstGeom prst="ellipse">
            <a:avLst/>
          </a:prstGeom>
          <a:gradFill rotWithShape="1">
            <a:gsLst>
              <a:gs pos="0">
                <a:srgbClr val="2563EB">
                  <a:alpha val="27000"/>
                </a:srgbClr>
              </a:gs>
              <a:gs pos="70000">
                <a:srgbClr val="2563EB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8110991" y="3102025"/>
            <a:ext cx="2065868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800" b="1" kern="0" spc="324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INSIGHT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2855535" y="3759250"/>
            <a:ext cx="12576929" cy="108808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92639"/>
              </a:lnSpc>
              <a:buNone/>
            </a:pPr>
            <a:r>
              <a:rPr lang="en-US" sz="7800" b="1" kern="0" spc="-195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Don't move the customer.</a:t>
            </a:r>
            <a:endParaRPr lang="en-US" sz="7800" dirty="0"/>
          </a:p>
        </p:txBody>
      </p:sp>
      <p:sp>
        <p:nvSpPr>
          <p:cNvPr id="8" name="Text 6"/>
          <p:cNvSpPr/>
          <p:nvPr/>
        </p:nvSpPr>
        <p:spPr>
          <a:xfrm>
            <a:off x="2855535" y="4809232"/>
            <a:ext cx="12576929" cy="108808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92639"/>
              </a:lnSpc>
              <a:buNone/>
            </a:pPr>
            <a:r>
              <a:rPr lang="en-US" sz="7800" b="1" kern="0" spc="-195" dirty="0">
                <a:solidFill>
                  <a:srgbClr val="C0E6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Move the workflow.</a:t>
            </a:r>
            <a:endParaRPr lang="en-US" sz="7800" dirty="0"/>
          </a:p>
        </p:txBody>
      </p:sp>
      <p:sp>
        <p:nvSpPr>
          <p:cNvPr id="9" name="Text 7"/>
          <p:cNvSpPr/>
          <p:nvPr/>
        </p:nvSpPr>
        <p:spPr>
          <a:xfrm>
            <a:off x="2865120" y="6354514"/>
            <a:ext cx="12557760" cy="9828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34054"/>
              </a:lnSpc>
              <a:buNone/>
            </a:pPr>
            <a:r>
              <a:rPr lang="en-US" sz="24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Customers stay on the WhatsApp they already use. The institution works in Veriphy — every document encrypted, every step governed, every action on an audit trail.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07160F">
                  <a:alpha val="100000"/>
                </a:srgbClr>
              </a:gs>
              <a:gs pos="46000">
                <a:srgbClr val="0A2019">
                  <a:alpha val="100000"/>
                </a:srgbClr>
              </a:gs>
              <a:gs pos="100000">
                <a:srgbClr val="06121A">
                  <a:alpha val="100000"/>
                </a:srgbClr>
              </a:gs>
            </a:gsLst>
            <a:lin ang="4200000" scaled="0"/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-1752142" y="-1688719"/>
            <a:ext cx="5193918" cy="5193918"/>
          </a:xfrm>
          <a:prstGeom prst="ellipse">
            <a:avLst/>
          </a:prstGeom>
          <a:gradFill rotWithShape="1">
            <a:gsLst>
              <a:gs pos="0">
                <a:srgbClr val="10B5A0">
                  <a:alpha val="40000"/>
                </a:srgbClr>
              </a:gs>
              <a:gs pos="70000">
                <a:srgbClr val="10B5A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Shape 2"/>
          <p:cNvSpPr/>
          <p:nvPr/>
        </p:nvSpPr>
        <p:spPr>
          <a:xfrm>
            <a:off x="5509851" y="8036177"/>
            <a:ext cx="4056205" cy="4056205"/>
          </a:xfrm>
          <a:prstGeom prst="ellipse">
            <a:avLst/>
          </a:prstGeom>
          <a:gradFill rotWithShape="1">
            <a:gsLst>
              <a:gs pos="0">
                <a:srgbClr val="2563EB">
                  <a:alpha val="27000"/>
                </a:srgbClr>
              </a:gs>
              <a:gs pos="70000">
                <a:srgbClr val="2563EB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/>
          <p:nvPr/>
        </p:nvSpPr>
        <p:spPr>
          <a:xfrm>
            <a:off x="1047750" y="2372320"/>
            <a:ext cx="752284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24" dirty="0">
                <a:solidFill>
                  <a:srgbClr val="C0E6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INTRODUCING VERIPHY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47750" y="2877145"/>
            <a:ext cx="7044119" cy="24276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6492"/>
              </a:lnSpc>
              <a:buNone/>
            </a:pPr>
            <a:r>
              <a:rPr lang="en-US" sz="4200" b="1" kern="0" spc="-84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secure workflow engine for document collection, verification &amp; processing.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1047750" y="5609630"/>
            <a:ext cx="7044119" cy="838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1250"/>
              </a:lnSpc>
              <a:buNone/>
            </a:pPr>
            <a:r>
              <a:rPr lang="en-US" sz="21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API-first. Compliance-ready. Deployed for regulated industries.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1047750" y="6562130"/>
            <a:ext cx="7522845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C0E6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Available by invitation.</a:t>
            </a:r>
            <a:endParaRPr lang="en-US" sz="21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750" y="7419380"/>
            <a:ext cx="609600" cy="60960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847850" y="7590830"/>
            <a:ext cx="4496321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i="1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 in Veriphy is φ — the golden ratio.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7981950" y="1404938"/>
            <a:ext cx="9925050" cy="7591425"/>
          </a:xfrm>
          <a:prstGeom prst="rect">
            <a:avLst/>
          </a:prstGeom>
          <a:gradFill rotWithShape="1">
            <a:gsLst>
              <a:gs pos="0">
                <a:srgbClr val="C0E608">
                  <a:alpha val="22000"/>
                </a:srgbClr>
              </a:gs>
              <a:gs pos="55000">
                <a:srgbClr val="10B5A0">
                  <a:alpha val="14000"/>
                </a:srgbClr>
              </a:gs>
              <a:gs pos="75000">
                <a:srgbClr val="10B5A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12" name="Shape 9"/>
          <p:cNvSpPr/>
          <p:nvPr/>
        </p:nvSpPr>
        <p:spPr>
          <a:xfrm>
            <a:off x="8648700" y="2071688"/>
            <a:ext cx="8591550" cy="6257925"/>
          </a:xfrm>
          <a:prstGeom prst="roundRect">
            <a:avLst>
              <a:gd name="adj" fmla="val 3653"/>
            </a:avLst>
          </a:prstGeom>
          <a:solidFill>
            <a:srgbClr val="0A1F19">
              <a:alpha val="66000"/>
            </a:srgbClr>
          </a:solidFill>
          <a:ln w="9525">
            <a:solidFill>
              <a:srgbClr val="FFFFFF">
                <a:alpha val="16000"/>
              </a:srgbClr>
            </a:solidFill>
            <a:prstDash val="solid"/>
          </a:ln>
          <a:effectLst>
            <a:outerShdw blurRad="762000" dist="304800" dir="5400000" algn="bl" rotWithShape="0">
              <a:srgbClr val="000000">
                <a:alpha val="6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3" name="Shape 10"/>
          <p:cNvSpPr/>
          <p:nvPr/>
        </p:nvSpPr>
        <p:spPr>
          <a:xfrm>
            <a:off x="8658225" y="2595563"/>
            <a:ext cx="8572500" cy="952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4" name="Shape 11"/>
          <p:cNvSpPr/>
          <p:nvPr/>
        </p:nvSpPr>
        <p:spPr>
          <a:xfrm>
            <a:off x="8867775" y="2281238"/>
            <a:ext cx="114300" cy="114300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5" name="Shape 12"/>
          <p:cNvSpPr/>
          <p:nvPr/>
        </p:nvSpPr>
        <p:spPr>
          <a:xfrm>
            <a:off x="9058275" y="2281238"/>
            <a:ext cx="114300" cy="114300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6" name="Shape 13"/>
          <p:cNvSpPr/>
          <p:nvPr/>
        </p:nvSpPr>
        <p:spPr>
          <a:xfrm>
            <a:off x="9248775" y="2281238"/>
            <a:ext cx="114300" cy="114300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Shape 14"/>
          <p:cNvSpPr/>
          <p:nvPr/>
        </p:nvSpPr>
        <p:spPr>
          <a:xfrm>
            <a:off x="9553575" y="2233613"/>
            <a:ext cx="7467600" cy="209550"/>
          </a:xfrm>
          <a:prstGeom prst="roundRect">
            <a:avLst>
              <a:gd name="adj" fmla="val 50000"/>
            </a:avLst>
          </a:prstGeom>
          <a:solidFill>
            <a:srgbClr val="FFFFFF">
              <a:alpha val="7000"/>
            </a:srgbClr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4E9ABBD-6FD5-5097-AC0E-B4F7092437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51228" y="9252668"/>
            <a:ext cx="1187071" cy="832430"/>
          </a:xfrm>
          <a:prstGeom prst="rect">
            <a:avLst/>
          </a:prstGeom>
        </p:spPr>
      </p:pic>
      <p:pic>
        <p:nvPicPr>
          <p:cNvPr id="19" name="Picture 18" descr="01-login-glass.png"/>
          <p:cNvPicPr>
            <a:picLocks noChangeAspect="1"/>
          </p:cNvPicPr>
          <p:nvPr/>
        </p:nvPicPr>
        <p:blipFill>
          <a:blip r:embed="rId5"/>
          <a:srcRect l="3521" r="3521"/>
          <a:stretch>
            <a:fillRect/>
          </a:stretch>
        </p:blipFill>
        <p:spPr>
          <a:xfrm>
            <a:off x="8686800" y="2542032"/>
            <a:ext cx="8595360" cy="57790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07160F">
                  <a:alpha val="100000"/>
                </a:srgbClr>
              </a:gs>
              <a:gs pos="46000">
                <a:srgbClr val="0A2019">
                  <a:alpha val="100000"/>
                </a:srgbClr>
              </a:gs>
              <a:gs pos="100000">
                <a:srgbClr val="06121A">
                  <a:alpha val="100000"/>
                </a:srgbClr>
              </a:gs>
            </a:gsLst>
            <a:lin ang="4200000" scaled="0"/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-858909" y="-1288364"/>
            <a:ext cx="4489161" cy="4489162"/>
          </a:xfrm>
          <a:prstGeom prst="ellipse">
            <a:avLst/>
          </a:prstGeom>
          <a:gradFill rotWithShape="1">
            <a:gsLst>
              <a:gs pos="0">
                <a:srgbClr val="C0E608">
                  <a:alpha val="43000"/>
                </a:srgbClr>
              </a:gs>
              <a:gs pos="70000">
                <a:srgbClr val="C0E608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1047750" y="762000"/>
            <a:ext cx="1781175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24" dirty="0">
                <a:solidFill>
                  <a:srgbClr val="C0E6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WORKS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47750" y="1228725"/>
            <a:ext cx="17811750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3913"/>
              </a:lnSpc>
              <a:buNone/>
            </a:pPr>
            <a:r>
              <a:rPr lang="en-US" sz="4500" b="1" kern="0" spc="-90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a WhatsApp "hi" to a closed, compliant case.</a:t>
            </a:r>
            <a:endParaRPr lang="en-US" sz="4500" dirty="0"/>
          </a:p>
        </p:txBody>
      </p:sp>
      <p:sp>
        <p:nvSpPr>
          <p:cNvPr id="6" name="Shape 4"/>
          <p:cNvSpPr/>
          <p:nvPr/>
        </p:nvSpPr>
        <p:spPr>
          <a:xfrm>
            <a:off x="1047750" y="2265015"/>
            <a:ext cx="3055590" cy="2483941"/>
          </a:xfrm>
          <a:prstGeom prst="roundRect">
            <a:avLst>
              <a:gd name="adj" fmla="val 6135"/>
            </a:avLst>
          </a:prstGeom>
          <a:solidFill>
            <a:srgbClr val="0A1F19">
              <a:alpha val="62000"/>
            </a:srgbClr>
          </a:solidFill>
          <a:ln w="9525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7" name="Shape 5"/>
          <p:cNvSpPr/>
          <p:nvPr/>
        </p:nvSpPr>
        <p:spPr>
          <a:xfrm>
            <a:off x="1323975" y="2541240"/>
            <a:ext cx="419100" cy="419100"/>
          </a:xfrm>
          <a:prstGeom prst="ellipse">
            <a:avLst/>
          </a:prstGeom>
          <a:solidFill>
            <a:srgbClr val="C0E60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/>
          <p:nvPr/>
        </p:nvSpPr>
        <p:spPr>
          <a:xfrm>
            <a:off x="1285875" y="2541240"/>
            <a:ext cx="49530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2E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323975" y="3112740"/>
            <a:ext cx="2753454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Engage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1323975" y="3512790"/>
            <a:ext cx="2579340" cy="9980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8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Campaigns, reminders &amp; document requests over WhatsApp.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4331940" y="2265015"/>
            <a:ext cx="3055590" cy="2483941"/>
          </a:xfrm>
          <a:prstGeom prst="roundRect">
            <a:avLst>
              <a:gd name="adj" fmla="val 6135"/>
            </a:avLst>
          </a:prstGeom>
          <a:solidFill>
            <a:srgbClr val="0A1F19">
              <a:alpha val="62000"/>
            </a:srgbClr>
          </a:solidFill>
          <a:ln w="9525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2" name="Shape 10"/>
          <p:cNvSpPr/>
          <p:nvPr/>
        </p:nvSpPr>
        <p:spPr>
          <a:xfrm>
            <a:off x="4608165" y="2541240"/>
            <a:ext cx="419100" cy="419100"/>
          </a:xfrm>
          <a:prstGeom prst="ellipse">
            <a:avLst/>
          </a:prstGeom>
          <a:solidFill>
            <a:srgbClr val="C0E60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/>
          <p:nvPr/>
        </p:nvSpPr>
        <p:spPr>
          <a:xfrm>
            <a:off x="4570065" y="2541240"/>
            <a:ext cx="49530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2E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608165" y="3112740"/>
            <a:ext cx="2753454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Capture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4608165" y="3512790"/>
            <a:ext cx="2579340" cy="9980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8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message and document lands in a governed case.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7616130" y="2265015"/>
            <a:ext cx="3055590" cy="2483941"/>
          </a:xfrm>
          <a:prstGeom prst="roundRect">
            <a:avLst>
              <a:gd name="adj" fmla="val 6135"/>
            </a:avLst>
          </a:prstGeom>
          <a:solidFill>
            <a:srgbClr val="0A1F19">
              <a:alpha val="62000"/>
            </a:srgbClr>
          </a:solidFill>
          <a:ln w="9525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7" name="Shape 15"/>
          <p:cNvSpPr/>
          <p:nvPr/>
        </p:nvSpPr>
        <p:spPr>
          <a:xfrm>
            <a:off x="7892355" y="2541240"/>
            <a:ext cx="419100" cy="419100"/>
          </a:xfrm>
          <a:prstGeom prst="ellipse">
            <a:avLst/>
          </a:prstGeom>
          <a:solidFill>
            <a:srgbClr val="C0E60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8" name="Text 16"/>
          <p:cNvSpPr/>
          <p:nvPr/>
        </p:nvSpPr>
        <p:spPr>
          <a:xfrm>
            <a:off x="7854255" y="2541240"/>
            <a:ext cx="49530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2E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7892355" y="3112740"/>
            <a:ext cx="2753454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Verify</a:t>
            </a:r>
            <a:endParaRPr lang="en-US" sz="2100" dirty="0"/>
          </a:p>
        </p:txBody>
      </p:sp>
      <p:sp>
        <p:nvSpPr>
          <p:cNvPr id="20" name="Text 18"/>
          <p:cNvSpPr/>
          <p:nvPr/>
        </p:nvSpPr>
        <p:spPr>
          <a:xfrm>
            <a:off x="7892355" y="3512790"/>
            <a:ext cx="2579340" cy="9980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8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Preview, approve, reject; blurry docs auto-flagged.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10900321" y="2265015"/>
            <a:ext cx="3055590" cy="2483941"/>
          </a:xfrm>
          <a:prstGeom prst="roundRect">
            <a:avLst>
              <a:gd name="adj" fmla="val 6135"/>
            </a:avLst>
          </a:prstGeom>
          <a:solidFill>
            <a:srgbClr val="0A1F19">
              <a:alpha val="62000"/>
            </a:srgbClr>
          </a:solidFill>
          <a:ln w="9525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2" name="Shape 20"/>
          <p:cNvSpPr/>
          <p:nvPr/>
        </p:nvSpPr>
        <p:spPr>
          <a:xfrm>
            <a:off x="11176546" y="2541240"/>
            <a:ext cx="419100" cy="419100"/>
          </a:xfrm>
          <a:prstGeom prst="ellipse">
            <a:avLst/>
          </a:prstGeom>
          <a:solidFill>
            <a:srgbClr val="C0E60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3" name="Text 21"/>
          <p:cNvSpPr/>
          <p:nvPr/>
        </p:nvSpPr>
        <p:spPr>
          <a:xfrm>
            <a:off x="11138446" y="2541240"/>
            <a:ext cx="49530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2E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11176546" y="3112740"/>
            <a:ext cx="2753454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Track</a:t>
            </a:r>
            <a:endParaRPr lang="en-US" sz="2100" dirty="0"/>
          </a:p>
        </p:txBody>
      </p:sp>
      <p:sp>
        <p:nvSpPr>
          <p:cNvPr id="25" name="Text 23"/>
          <p:cNvSpPr/>
          <p:nvPr/>
        </p:nvSpPr>
        <p:spPr>
          <a:xfrm>
            <a:off x="11176546" y="3512790"/>
            <a:ext cx="2579340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8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Colour-coded journeys, SLAs and timelines.</a:t>
            </a:r>
            <a:endParaRPr lang="en-US" sz="1800" dirty="0"/>
          </a:p>
        </p:txBody>
      </p:sp>
      <p:sp>
        <p:nvSpPr>
          <p:cNvPr id="26" name="Shape 24"/>
          <p:cNvSpPr/>
          <p:nvPr/>
        </p:nvSpPr>
        <p:spPr>
          <a:xfrm>
            <a:off x="14184511" y="2265015"/>
            <a:ext cx="3055590" cy="2483941"/>
          </a:xfrm>
          <a:prstGeom prst="roundRect">
            <a:avLst>
              <a:gd name="adj" fmla="val 6135"/>
            </a:avLst>
          </a:prstGeom>
          <a:solidFill>
            <a:srgbClr val="0A1F19">
              <a:alpha val="62000"/>
            </a:srgbClr>
          </a:solidFill>
          <a:ln w="9525">
            <a:solidFill>
              <a:srgbClr val="FFFFFF">
                <a:alpha val="14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7" name="Shape 25"/>
          <p:cNvSpPr/>
          <p:nvPr/>
        </p:nvSpPr>
        <p:spPr>
          <a:xfrm>
            <a:off x="14460736" y="2541240"/>
            <a:ext cx="419100" cy="419100"/>
          </a:xfrm>
          <a:prstGeom prst="ellipse">
            <a:avLst/>
          </a:prstGeom>
          <a:solidFill>
            <a:srgbClr val="C0E60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8" name="Text 26"/>
          <p:cNvSpPr/>
          <p:nvPr/>
        </p:nvSpPr>
        <p:spPr>
          <a:xfrm>
            <a:off x="14422636" y="2541240"/>
            <a:ext cx="495300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2E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14460736" y="3112740"/>
            <a:ext cx="2753454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</a:t>
            </a:r>
            <a:endParaRPr lang="en-US" sz="2100" dirty="0"/>
          </a:p>
        </p:txBody>
      </p:sp>
      <p:sp>
        <p:nvSpPr>
          <p:cNvPr id="30" name="Text 28"/>
          <p:cNvSpPr/>
          <p:nvPr/>
        </p:nvSpPr>
        <p:spPr>
          <a:xfrm>
            <a:off x="14460736" y="3512790"/>
            <a:ext cx="2579340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8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Sanctioned, issued, audited — end to end.</a:t>
            </a:r>
            <a:endParaRPr lang="en-US" sz="1800" dirty="0"/>
          </a:p>
        </p:txBody>
      </p:sp>
      <p:sp>
        <p:nvSpPr>
          <p:cNvPr id="31" name="Shape 29"/>
          <p:cNvSpPr/>
          <p:nvPr/>
        </p:nvSpPr>
        <p:spPr>
          <a:xfrm>
            <a:off x="1047750" y="5091857"/>
            <a:ext cx="6051798" cy="4509343"/>
          </a:xfrm>
          <a:prstGeom prst="roundRect">
            <a:avLst>
              <a:gd name="adj" fmla="val 3380"/>
            </a:avLst>
          </a:prstGeom>
          <a:solidFill>
            <a:srgbClr val="0A1F19">
              <a:alpha val="66000"/>
            </a:srgbClr>
          </a:solidFill>
          <a:ln w="9525">
            <a:solidFill>
              <a:srgbClr val="FFFFFF">
                <a:alpha val="16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2" name="Shape 30"/>
          <p:cNvSpPr/>
          <p:nvPr/>
        </p:nvSpPr>
        <p:spPr>
          <a:xfrm>
            <a:off x="7366248" y="5091857"/>
            <a:ext cx="9874002" cy="4509343"/>
          </a:xfrm>
          <a:prstGeom prst="roundRect">
            <a:avLst>
              <a:gd name="adj" fmla="val 3380"/>
            </a:avLst>
          </a:prstGeom>
          <a:solidFill>
            <a:srgbClr val="0A1F19">
              <a:alpha val="66000"/>
            </a:srgbClr>
          </a:solidFill>
          <a:ln w="9525">
            <a:solidFill>
              <a:srgbClr val="FFFFFF">
                <a:alpha val="16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33" name="Picture 32" descr="08-whatsapp-chat.png"/>
          <p:cNvPicPr>
            <a:picLocks noChangeAspect="1"/>
          </p:cNvPicPr>
          <p:nvPr/>
        </p:nvPicPr>
        <p:blipFill>
          <a:blip r:embed="rId3"/>
          <a:srcRect l="6944" r="6944"/>
          <a:stretch>
            <a:fillRect/>
          </a:stretch>
        </p:blipFill>
        <p:spPr>
          <a:xfrm>
            <a:off x="1188720" y="5303520"/>
            <a:ext cx="5669280" cy="4114800"/>
          </a:xfrm>
          <a:prstGeom prst="rect">
            <a:avLst/>
          </a:prstGeom>
        </p:spPr>
      </p:pic>
      <p:pic>
        <p:nvPicPr>
          <p:cNvPr id="34" name="Picture 33" descr="05-case-cockpit.png"/>
          <p:cNvPicPr>
            <a:picLocks noChangeAspect="1"/>
          </p:cNvPicPr>
          <p:nvPr/>
        </p:nvPicPr>
        <p:blipFill>
          <a:blip r:embed="rId4"/>
          <a:srcRect t="4615" b="26154"/>
          <a:stretch>
            <a:fillRect/>
          </a:stretch>
        </p:blipFill>
        <p:spPr>
          <a:xfrm>
            <a:off x="7589520" y="5303520"/>
            <a:ext cx="950976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914400"/>
            <a:ext cx="1781175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24" dirty="0">
                <a:solidFill>
                  <a:srgbClr val="A7D22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SECURE BY DESIGN</a:t>
            </a:r>
            <a:endParaRPr lang="en-US" sz="1800" dirty="0">
              <a:solidFill>
                <a:srgbClr val="A7D22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1047750" y="1419225"/>
            <a:ext cx="17811750" cy="6963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3405"/>
              </a:lnSpc>
              <a:buNone/>
            </a:pPr>
            <a:r>
              <a:rPr lang="en-US" sz="4800" b="1" kern="0" spc="-96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for the regulator in the room.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1047750" y="2610892"/>
            <a:ext cx="7962900" cy="2143125"/>
          </a:xfrm>
          <a:prstGeom prst="roundRect">
            <a:avLst>
              <a:gd name="adj" fmla="val 7111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  <a:effectLst>
            <a:outerShdw blurRad="19050" dist="9525" dir="5400000" algn="bl" rotWithShape="0">
              <a:srgbClr val="0F172A">
                <a:alpha val="6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/>
          <p:nvPr/>
        </p:nvSpPr>
        <p:spPr>
          <a:xfrm>
            <a:off x="1514475" y="3039517"/>
            <a:ext cx="773239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Encryption</a:t>
            </a:r>
            <a:endParaRPr lang="en-US" sz="2250" dirty="0"/>
          </a:p>
        </p:txBody>
      </p:sp>
      <p:sp>
        <p:nvSpPr>
          <p:cNvPr id="6" name="Text 4"/>
          <p:cNvSpPr/>
          <p:nvPr/>
        </p:nvSpPr>
        <p:spPr>
          <a:xfrm>
            <a:off x="1514475" y="3525292"/>
            <a:ext cx="7732395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1250"/>
              </a:lnSpc>
              <a:buNone/>
            </a:pPr>
            <a:r>
              <a:rPr lang="en-US" sz="21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rest and in transit, for every customer document.</a:t>
            </a:r>
            <a:endParaRPr lang="en-US" sz="2100" dirty="0"/>
          </a:p>
        </p:txBody>
      </p:sp>
      <p:sp>
        <p:nvSpPr>
          <p:cNvPr id="7" name="Shape 5"/>
          <p:cNvSpPr/>
          <p:nvPr/>
        </p:nvSpPr>
        <p:spPr>
          <a:xfrm>
            <a:off x="9277350" y="2610892"/>
            <a:ext cx="7962900" cy="2143125"/>
          </a:xfrm>
          <a:prstGeom prst="roundRect">
            <a:avLst>
              <a:gd name="adj" fmla="val 7111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  <a:effectLst>
            <a:outerShdw blurRad="19050" dist="9525" dir="5400000" algn="bl" rotWithShape="0">
              <a:srgbClr val="0F172A">
                <a:alpha val="6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/>
          <p:nvPr/>
        </p:nvSpPr>
        <p:spPr>
          <a:xfrm>
            <a:off x="9744075" y="3039517"/>
            <a:ext cx="773239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Role-based access</a:t>
            </a:r>
            <a:endParaRPr lang="en-US" sz="2250" dirty="0"/>
          </a:p>
        </p:txBody>
      </p:sp>
      <p:sp>
        <p:nvSpPr>
          <p:cNvPr id="9" name="Text 7"/>
          <p:cNvSpPr/>
          <p:nvPr/>
        </p:nvSpPr>
        <p:spPr>
          <a:xfrm>
            <a:off x="9744075" y="3525292"/>
            <a:ext cx="7240334" cy="838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1250"/>
              </a:lnSpc>
              <a:buNone/>
            </a:pPr>
            <a:r>
              <a:rPr lang="en-US" sz="21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Staff see only what they should — down to blurred documents for RMs.</a:t>
            </a:r>
            <a:endParaRPr lang="en-US" sz="2100" dirty="0"/>
          </a:p>
        </p:txBody>
      </p:sp>
      <p:sp>
        <p:nvSpPr>
          <p:cNvPr id="10" name="Shape 8"/>
          <p:cNvSpPr/>
          <p:nvPr/>
        </p:nvSpPr>
        <p:spPr>
          <a:xfrm>
            <a:off x="1047750" y="5020717"/>
            <a:ext cx="7962900" cy="2143125"/>
          </a:xfrm>
          <a:prstGeom prst="roundRect">
            <a:avLst>
              <a:gd name="adj" fmla="val 7111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  <a:effectLst>
            <a:outerShdw blurRad="19050" dist="9525" dir="5400000" algn="bl" rotWithShape="0">
              <a:srgbClr val="0F172A">
                <a:alpha val="6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1" name="Text 9"/>
          <p:cNvSpPr/>
          <p:nvPr/>
        </p:nvSpPr>
        <p:spPr>
          <a:xfrm>
            <a:off x="1514475" y="5449342"/>
            <a:ext cx="773239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Tamper-evident audit trails</a:t>
            </a:r>
            <a:endParaRPr lang="en-US" sz="2250" dirty="0"/>
          </a:p>
        </p:txBody>
      </p:sp>
      <p:sp>
        <p:nvSpPr>
          <p:cNvPr id="12" name="Text 10"/>
          <p:cNvSpPr/>
          <p:nvPr/>
        </p:nvSpPr>
        <p:spPr>
          <a:xfrm>
            <a:off x="1514475" y="5935117"/>
            <a:ext cx="7732395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31250"/>
              </a:lnSpc>
              <a:buNone/>
            </a:pPr>
            <a:r>
              <a:rPr lang="en-US" sz="21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complete history on every case, message and action.</a:t>
            </a:r>
            <a:endParaRPr lang="en-US" sz="2100" dirty="0"/>
          </a:p>
        </p:txBody>
      </p:sp>
      <p:sp>
        <p:nvSpPr>
          <p:cNvPr id="13" name="Shape 11"/>
          <p:cNvSpPr/>
          <p:nvPr/>
        </p:nvSpPr>
        <p:spPr>
          <a:xfrm>
            <a:off x="9277350" y="5020717"/>
            <a:ext cx="7962900" cy="2143125"/>
          </a:xfrm>
          <a:prstGeom prst="roundRect">
            <a:avLst>
              <a:gd name="adj" fmla="val 7111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  <a:effectLst>
            <a:outerShdw blurRad="19050" dist="9525" dir="5400000" algn="bl" rotWithShape="0">
              <a:srgbClr val="0F172A">
                <a:alpha val="6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4" name="Text 12"/>
          <p:cNvSpPr/>
          <p:nvPr/>
        </p:nvSpPr>
        <p:spPr>
          <a:xfrm>
            <a:off x="9744075" y="5449342"/>
            <a:ext cx="7732395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Compliance-ready</a:t>
            </a:r>
            <a:endParaRPr lang="en-US" sz="2250" dirty="0"/>
          </a:p>
        </p:txBody>
      </p:sp>
      <p:sp>
        <p:nvSpPr>
          <p:cNvPr id="15" name="Text 13"/>
          <p:cNvSpPr/>
          <p:nvPr/>
        </p:nvSpPr>
        <p:spPr>
          <a:xfrm>
            <a:off x="9744075" y="5935117"/>
            <a:ext cx="7240334" cy="838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1250"/>
              </a:lnSpc>
              <a:buNone/>
            </a:pPr>
            <a:r>
              <a:rPr lang="en-US" sz="21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Architected for RBI expectations and GDPR/CCPA privacy principles.</a:t>
            </a:r>
            <a:endParaRPr lang="en-US" sz="21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E2C70BE-036E-9B50-8A13-C8926B705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9614" y="9244012"/>
            <a:ext cx="1239656" cy="86930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07160F">
                  <a:alpha val="100000"/>
                </a:srgbClr>
              </a:gs>
              <a:gs pos="46000">
                <a:srgbClr val="0A2019">
                  <a:alpha val="100000"/>
                </a:srgbClr>
              </a:gs>
              <a:gs pos="100000">
                <a:srgbClr val="06121A">
                  <a:alpha val="100000"/>
                </a:srgbClr>
              </a:gs>
            </a:gsLst>
            <a:lin ang="4200000" scaled="0"/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915022" y="7392333"/>
            <a:ext cx="4574488" cy="4574488"/>
          </a:xfrm>
          <a:prstGeom prst="ellipse">
            <a:avLst/>
          </a:prstGeom>
          <a:gradFill rotWithShape="1">
            <a:gsLst>
              <a:gs pos="0">
                <a:srgbClr val="2563EB">
                  <a:alpha val="27000"/>
                </a:srgbClr>
              </a:gs>
              <a:gs pos="70000">
                <a:srgbClr val="2563EB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1047750" y="762000"/>
            <a:ext cx="1781175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24" dirty="0">
                <a:solidFill>
                  <a:srgbClr val="C0E6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SLIPS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47750" y="1228725"/>
            <a:ext cx="17811750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3913"/>
              </a:lnSpc>
              <a:buNone/>
            </a:pPr>
            <a:r>
              <a:rPr lang="en-US" sz="4500" b="1" kern="0" spc="-90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Real-time visibility from rep to boardroom.</a:t>
            </a:r>
            <a:endParaRPr lang="en-US" sz="4500" dirty="0"/>
          </a:p>
        </p:txBody>
      </p:sp>
      <p:sp>
        <p:nvSpPr>
          <p:cNvPr id="6" name="Text 4"/>
          <p:cNvSpPr/>
          <p:nvPr/>
        </p:nvSpPr>
        <p:spPr>
          <a:xfrm>
            <a:off x="1047750" y="2265015"/>
            <a:ext cx="873823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rep's morning — My Day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1047750" y="2674590"/>
            <a:ext cx="7943850" cy="6097935"/>
          </a:xfrm>
          <a:prstGeom prst="roundRect">
            <a:avLst>
              <a:gd name="adj" fmla="val 2499"/>
            </a:avLst>
          </a:prstGeom>
          <a:solidFill>
            <a:srgbClr val="0A1F19">
              <a:alpha val="66000"/>
            </a:srgbClr>
          </a:solidFill>
          <a:ln w="9525">
            <a:solidFill>
              <a:srgbClr val="FFFFFF">
                <a:alpha val="16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/>
          <p:nvPr/>
        </p:nvSpPr>
        <p:spPr>
          <a:xfrm>
            <a:off x="9296400" y="2265015"/>
            <a:ext cx="8738235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leadership view — Executive dashboard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9296400" y="2674590"/>
            <a:ext cx="7943850" cy="6097935"/>
          </a:xfrm>
          <a:prstGeom prst="roundRect">
            <a:avLst>
              <a:gd name="adj" fmla="val 2499"/>
            </a:avLst>
          </a:prstGeom>
          <a:solidFill>
            <a:srgbClr val="0A1F19">
              <a:alpha val="66000"/>
            </a:srgbClr>
          </a:solidFill>
          <a:ln w="9525">
            <a:solidFill>
              <a:srgbClr val="FFFFFF">
                <a:alpha val="16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0" name="Shape 8"/>
          <p:cNvSpPr/>
          <p:nvPr/>
        </p:nvSpPr>
        <p:spPr>
          <a:xfrm>
            <a:off x="1047750" y="9077325"/>
            <a:ext cx="2917031" cy="523875"/>
          </a:xfrm>
          <a:prstGeom prst="roundRect">
            <a:avLst>
              <a:gd name="adj" fmla="val 50000"/>
            </a:avLst>
          </a:prstGeom>
          <a:solidFill>
            <a:srgbClr val="FFFFFF">
              <a:alpha val="6000"/>
            </a:srgbClr>
          </a:solidFill>
          <a:ln w="9525">
            <a:solidFill>
              <a:srgbClr val="FFFFFF">
                <a:alpha val="18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1" name="Text 9"/>
          <p:cNvSpPr/>
          <p:nvPr/>
        </p:nvSpPr>
        <p:spPr>
          <a:xfrm>
            <a:off x="1304925" y="9201150"/>
            <a:ext cx="2490192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Colour-coded journeys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4155281" y="9077325"/>
            <a:ext cx="3266777" cy="523875"/>
          </a:xfrm>
          <a:prstGeom prst="roundRect">
            <a:avLst>
              <a:gd name="adj" fmla="val 50000"/>
            </a:avLst>
          </a:prstGeom>
          <a:solidFill>
            <a:srgbClr val="FFFFFF">
              <a:alpha val="6000"/>
            </a:srgbClr>
          </a:solidFill>
          <a:ln w="9525">
            <a:solidFill>
              <a:srgbClr val="FFFFFF">
                <a:alpha val="18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/>
          <p:nvPr/>
        </p:nvSpPr>
        <p:spPr>
          <a:xfrm>
            <a:off x="4412456" y="9201150"/>
            <a:ext cx="2850431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SLA &amp; bottleneck tracking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7612559" y="9077325"/>
            <a:ext cx="2623691" cy="523875"/>
          </a:xfrm>
          <a:prstGeom prst="roundRect">
            <a:avLst>
              <a:gd name="adj" fmla="val 50000"/>
            </a:avLst>
          </a:prstGeom>
          <a:solidFill>
            <a:srgbClr val="FFFFFF">
              <a:alpha val="6000"/>
            </a:srgbClr>
          </a:solidFill>
          <a:ln w="9525">
            <a:solidFill>
              <a:srgbClr val="FFFFFF">
                <a:alpha val="18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5" name="Text 13"/>
          <p:cNvSpPr/>
          <p:nvPr/>
        </p:nvSpPr>
        <p:spPr>
          <a:xfrm>
            <a:off x="7869734" y="9201150"/>
            <a:ext cx="2188052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One-tap escalations</a:t>
            </a:r>
            <a:endParaRPr lang="en-US" sz="18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B7B6514-02A0-51AC-E090-DDEB4B28F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51228" y="9252668"/>
            <a:ext cx="1187071" cy="832430"/>
          </a:xfrm>
          <a:prstGeom prst="rect">
            <a:avLst/>
          </a:prstGeom>
        </p:spPr>
      </p:pic>
      <p:pic>
        <p:nvPicPr>
          <p:cNvPr id="17" name="Picture 16" descr="04-my-da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8720" y="3343275"/>
            <a:ext cx="7589520" cy="4743450"/>
          </a:xfrm>
          <a:prstGeom prst="rect">
            <a:avLst/>
          </a:prstGeom>
        </p:spPr>
      </p:pic>
      <p:pic>
        <p:nvPicPr>
          <p:cNvPr id="18" name="Picture 17" descr="10-exec-dashboar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9760" y="3343275"/>
            <a:ext cx="7589520" cy="47434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07160F">
                  <a:alpha val="100000"/>
                </a:srgbClr>
              </a:gs>
              <a:gs pos="46000">
                <a:srgbClr val="0A2019">
                  <a:alpha val="100000"/>
                </a:srgbClr>
              </a:gs>
              <a:gs pos="100000">
                <a:srgbClr val="06121A">
                  <a:alpha val="100000"/>
                </a:srgbClr>
              </a:gs>
            </a:gsLst>
            <a:lin ang="4200000" scaled="0"/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6324884" y="-1668310"/>
            <a:ext cx="5914372" cy="5914372"/>
          </a:xfrm>
          <a:prstGeom prst="ellipse">
            <a:avLst/>
          </a:prstGeom>
          <a:gradFill rotWithShape="1">
            <a:gsLst>
              <a:gs pos="0">
                <a:srgbClr val="C0E608">
                  <a:alpha val="43000"/>
                </a:srgbClr>
              </a:gs>
              <a:gs pos="70000">
                <a:srgbClr val="C0E608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Shape 2"/>
          <p:cNvSpPr/>
          <p:nvPr/>
        </p:nvSpPr>
        <p:spPr>
          <a:xfrm>
            <a:off x="-1890748" y="481777"/>
            <a:ext cx="5004624" cy="5004624"/>
          </a:xfrm>
          <a:prstGeom prst="ellipse">
            <a:avLst/>
          </a:prstGeom>
          <a:gradFill rotWithShape="1">
            <a:gsLst>
              <a:gs pos="0">
                <a:srgbClr val="10B5A0">
                  <a:alpha val="40000"/>
                </a:srgbClr>
              </a:gs>
              <a:gs pos="70000">
                <a:srgbClr val="10B5A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/>
          <p:nvPr/>
        </p:nvSpPr>
        <p:spPr>
          <a:xfrm>
            <a:off x="1047750" y="1499146"/>
            <a:ext cx="6998970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24" dirty="0">
                <a:solidFill>
                  <a:srgbClr val="C0E6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COPILOT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47750" y="1984921"/>
            <a:ext cx="6553581" cy="13546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3405"/>
              </a:lnSpc>
              <a:buNone/>
            </a:pPr>
            <a:r>
              <a:rPr lang="en-US" sz="4800" b="1" kern="0" spc="-96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</a:t>
            </a:r>
            <a:r>
              <a:rPr lang="en-US" sz="4800" b="1" kern="0" spc="-96" dirty="0">
                <a:solidFill>
                  <a:srgbClr val="C0E6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φ </a:t>
            </a:r>
            <a:r>
              <a:rPr lang="en-US" sz="4800" b="1" kern="0" spc="-96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— an oracle on every case.</a:t>
            </a:r>
            <a:endParaRPr lang="en-US" sz="4800" dirty="0"/>
          </a:p>
        </p:txBody>
      </p:sp>
      <p:sp>
        <p:nvSpPr>
          <p:cNvPr id="7" name="Text 5"/>
          <p:cNvSpPr/>
          <p:nvPr/>
        </p:nvSpPr>
        <p:spPr>
          <a:xfrm>
            <a:off x="1047750" y="3568154"/>
            <a:ext cx="6553581" cy="838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31250"/>
              </a:lnSpc>
              <a:buNone/>
            </a:pPr>
            <a:r>
              <a:rPr lang="en-US" sz="21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Veriphy's AI copilot. Grounded only in the case's own data. It never invents.</a:t>
            </a:r>
            <a:endParaRPr lang="en-US" sz="2100" dirty="0"/>
          </a:p>
        </p:txBody>
      </p:sp>
      <p:sp>
        <p:nvSpPr>
          <p:cNvPr id="8" name="Shape 6"/>
          <p:cNvSpPr/>
          <p:nvPr/>
        </p:nvSpPr>
        <p:spPr>
          <a:xfrm>
            <a:off x="1047750" y="4711154"/>
            <a:ext cx="2410867" cy="485775"/>
          </a:xfrm>
          <a:prstGeom prst="roundRect">
            <a:avLst>
              <a:gd name="adj" fmla="val 50000"/>
            </a:avLst>
          </a:prstGeom>
          <a:solidFill>
            <a:srgbClr val="C0E608">
              <a:alpha val="12000"/>
            </a:srgbClr>
          </a:solidFill>
          <a:ln w="9525">
            <a:solidFill>
              <a:srgbClr val="C0E608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9" name="Text 7"/>
          <p:cNvSpPr/>
          <p:nvPr/>
        </p:nvSpPr>
        <p:spPr>
          <a:xfrm>
            <a:off x="1266825" y="4815929"/>
            <a:ext cx="2048917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9EE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this policy fits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3591967" y="4711154"/>
            <a:ext cx="3201591" cy="485775"/>
          </a:xfrm>
          <a:prstGeom prst="roundRect">
            <a:avLst>
              <a:gd name="adj" fmla="val 50000"/>
            </a:avLst>
          </a:prstGeom>
          <a:solidFill>
            <a:srgbClr val="C0E608">
              <a:alpha val="12000"/>
            </a:srgbClr>
          </a:solidFill>
          <a:ln w="9525">
            <a:solidFill>
              <a:srgbClr val="C0E608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1" name="Text 9"/>
          <p:cNvSpPr/>
          <p:nvPr/>
        </p:nvSpPr>
        <p:spPr>
          <a:xfrm>
            <a:off x="3811042" y="4815929"/>
            <a:ext cx="2859488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9EE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Documents &amp; credit signal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047750" y="5330279"/>
            <a:ext cx="2326928" cy="485775"/>
          </a:xfrm>
          <a:prstGeom prst="roundRect">
            <a:avLst>
              <a:gd name="adj" fmla="val 50000"/>
            </a:avLst>
          </a:prstGeom>
          <a:solidFill>
            <a:srgbClr val="C0E608">
              <a:alpha val="12000"/>
            </a:srgbClr>
          </a:solidFill>
          <a:ln w="9525">
            <a:solidFill>
              <a:srgbClr val="C0E608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/>
          <p:nvPr/>
        </p:nvSpPr>
        <p:spPr>
          <a:xfrm>
            <a:off x="1266825" y="5435054"/>
            <a:ext cx="1964978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9EE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Escalation advisor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3508028" y="5330279"/>
            <a:ext cx="2141934" cy="485775"/>
          </a:xfrm>
          <a:prstGeom prst="roundRect">
            <a:avLst>
              <a:gd name="adj" fmla="val 50000"/>
            </a:avLst>
          </a:prstGeom>
          <a:solidFill>
            <a:srgbClr val="C0E608">
              <a:alpha val="12000"/>
            </a:srgbClr>
          </a:solidFill>
          <a:ln w="9525">
            <a:solidFill>
              <a:srgbClr val="C0E608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5" name="Text 13"/>
          <p:cNvSpPr/>
          <p:nvPr/>
        </p:nvSpPr>
        <p:spPr>
          <a:xfrm>
            <a:off x="3727103" y="5435054"/>
            <a:ext cx="177998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9EE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touchpoint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1047750" y="5949404"/>
            <a:ext cx="2018556" cy="485775"/>
          </a:xfrm>
          <a:prstGeom prst="roundRect">
            <a:avLst>
              <a:gd name="adj" fmla="val 50000"/>
            </a:avLst>
          </a:prstGeom>
          <a:solidFill>
            <a:srgbClr val="C0E608">
              <a:alpha val="12000"/>
            </a:srgbClr>
          </a:solidFill>
          <a:ln w="9525">
            <a:solidFill>
              <a:srgbClr val="C0E608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1266825" y="6054179"/>
            <a:ext cx="1656606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D9EE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Grounded chat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047750" y="6816179"/>
            <a:ext cx="6553581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8571"/>
              </a:lnSpc>
              <a:buNone/>
            </a:pPr>
            <a:r>
              <a:rPr lang="en-US" sz="1800" i="1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φ in Veriphy is the golden ratio — the proportion of spiral galaxies. Delphi carries the φ, and the Oracle of Delphi carried the answers.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1047750" y="8111579"/>
            <a:ext cx="6362700" cy="9525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1047750" y="8349704"/>
            <a:ext cx="6553581" cy="590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RBAC-scoped · read-only · every recommendation is a human's decision to act on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7410450" y="1214438"/>
            <a:ext cx="10496550" cy="7972425"/>
          </a:xfrm>
          <a:prstGeom prst="rect">
            <a:avLst/>
          </a:prstGeom>
          <a:gradFill rotWithShape="1">
            <a:gsLst>
              <a:gs pos="0">
                <a:srgbClr val="C0E608">
                  <a:alpha val="24000"/>
                </a:srgbClr>
              </a:gs>
              <a:gs pos="72000">
                <a:srgbClr val="C0E608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22" name="Shape 20"/>
          <p:cNvSpPr/>
          <p:nvPr/>
        </p:nvSpPr>
        <p:spPr>
          <a:xfrm>
            <a:off x="8077200" y="1881187"/>
            <a:ext cx="9163050" cy="6638925"/>
          </a:xfrm>
          <a:prstGeom prst="roundRect">
            <a:avLst>
              <a:gd name="adj" fmla="val 3443"/>
            </a:avLst>
          </a:prstGeom>
          <a:solidFill>
            <a:srgbClr val="0A1F19">
              <a:alpha val="66000"/>
            </a:srgbClr>
          </a:solidFill>
          <a:ln w="9525">
            <a:solidFill>
              <a:srgbClr val="FFFFFF">
                <a:alpha val="16000"/>
              </a:srgbClr>
            </a:solidFill>
            <a:prstDash val="solid"/>
          </a:ln>
          <a:effectLst>
            <a:outerShdw blurRad="762000" dist="304800" dir="5400000" algn="bl" rotWithShape="0">
              <a:srgbClr val="000000">
                <a:alpha val="6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3" name="Shape 21"/>
          <p:cNvSpPr/>
          <p:nvPr/>
        </p:nvSpPr>
        <p:spPr>
          <a:xfrm>
            <a:off x="8086725" y="2405063"/>
            <a:ext cx="9144000" cy="952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4" name="Shape 22"/>
          <p:cNvSpPr/>
          <p:nvPr/>
        </p:nvSpPr>
        <p:spPr>
          <a:xfrm>
            <a:off x="8296275" y="2090738"/>
            <a:ext cx="114300" cy="114300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5" name="Shape 23"/>
          <p:cNvSpPr/>
          <p:nvPr/>
        </p:nvSpPr>
        <p:spPr>
          <a:xfrm>
            <a:off x="8486775" y="2090738"/>
            <a:ext cx="114300" cy="114300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6" name="Shape 24"/>
          <p:cNvSpPr/>
          <p:nvPr/>
        </p:nvSpPr>
        <p:spPr>
          <a:xfrm>
            <a:off x="8677275" y="2090738"/>
            <a:ext cx="114300" cy="114300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7" name="Shape 25"/>
          <p:cNvSpPr/>
          <p:nvPr/>
        </p:nvSpPr>
        <p:spPr>
          <a:xfrm>
            <a:off x="8982075" y="2043113"/>
            <a:ext cx="8039100" cy="209550"/>
          </a:xfrm>
          <a:prstGeom prst="roundRect">
            <a:avLst>
              <a:gd name="adj" fmla="val 50000"/>
            </a:avLst>
          </a:prstGeom>
          <a:solidFill>
            <a:srgbClr val="FFFFFF">
              <a:alpha val="7000"/>
            </a:srgbClr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31587E1-A9EE-FCA6-A0D3-26628FDB05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51228" y="9252668"/>
            <a:ext cx="1187071" cy="832430"/>
          </a:xfrm>
          <a:prstGeom prst="rect">
            <a:avLst/>
          </a:prstGeom>
        </p:spPr>
      </p:pic>
      <p:pic>
        <p:nvPicPr>
          <p:cNvPr id="29" name="Picture 28" descr="06-delphi-insights.png"/>
          <p:cNvPicPr>
            <a:picLocks noChangeAspect="1"/>
          </p:cNvPicPr>
          <p:nvPr/>
        </p:nvPicPr>
        <p:blipFill>
          <a:blip r:embed="rId4"/>
          <a:srcRect l="3704" r="3704"/>
          <a:stretch>
            <a:fillRect/>
          </a:stretch>
        </p:blipFill>
        <p:spPr>
          <a:xfrm>
            <a:off x="8046720" y="2423160"/>
            <a:ext cx="9144000" cy="6172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07160F">
                  <a:alpha val="100000"/>
                </a:srgbClr>
              </a:gs>
              <a:gs pos="46000">
                <a:srgbClr val="0A2019">
                  <a:alpha val="100000"/>
                </a:srgbClr>
              </a:gs>
              <a:gs pos="100000">
                <a:srgbClr val="06121A">
                  <a:alpha val="100000"/>
                </a:srgbClr>
              </a:gs>
            </a:gsLst>
            <a:lin ang="4200000" scaled="0"/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-1527532" y="-1526943"/>
            <a:ext cx="5184543" cy="5184543"/>
          </a:xfrm>
          <a:prstGeom prst="ellipse">
            <a:avLst/>
          </a:prstGeom>
          <a:gradFill rotWithShape="1">
            <a:gsLst>
              <a:gs pos="0">
                <a:srgbClr val="10B5A0">
                  <a:alpha val="40000"/>
                </a:srgbClr>
              </a:gs>
              <a:gs pos="70000">
                <a:srgbClr val="10B5A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1047750" y="762000"/>
            <a:ext cx="3748162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00" b="1" kern="0" spc="324" dirty="0">
                <a:solidFill>
                  <a:srgbClr val="C0E6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COPILOT AT WORK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47750" y="1228725"/>
            <a:ext cx="11664077" cy="6552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3913"/>
              </a:lnSpc>
              <a:buNone/>
            </a:pPr>
            <a:r>
              <a:rPr lang="en-US" sz="4500" b="1" kern="0" spc="-90" dirty="0">
                <a:solidFill>
                  <a:srgbClr val="EAF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watches the risk you don't have time to.</a:t>
            </a:r>
            <a:endParaRPr lang="en-US" sz="4500" dirty="0"/>
          </a:p>
        </p:txBody>
      </p:sp>
      <p:sp>
        <p:nvSpPr>
          <p:cNvPr id="6" name="Shape 4"/>
          <p:cNvSpPr/>
          <p:nvPr/>
        </p:nvSpPr>
        <p:spPr>
          <a:xfrm>
            <a:off x="1809750" y="1655415"/>
            <a:ext cx="14668500" cy="8021985"/>
          </a:xfrm>
          <a:prstGeom prst="rect">
            <a:avLst/>
          </a:prstGeom>
          <a:gradFill rotWithShape="1">
            <a:gsLst>
              <a:gs pos="0">
                <a:srgbClr val="10B5A0">
                  <a:alpha val="22000"/>
                </a:srgbClr>
              </a:gs>
              <a:gs pos="72000">
                <a:srgbClr val="10B5A0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Shape 5"/>
          <p:cNvSpPr/>
          <p:nvPr/>
        </p:nvSpPr>
        <p:spPr>
          <a:xfrm>
            <a:off x="2381250" y="2226915"/>
            <a:ext cx="13525500" cy="6878985"/>
          </a:xfrm>
          <a:prstGeom prst="roundRect">
            <a:avLst>
              <a:gd name="adj" fmla="val 3323"/>
            </a:avLst>
          </a:prstGeom>
          <a:solidFill>
            <a:srgbClr val="0A1F19">
              <a:alpha val="66000"/>
            </a:srgbClr>
          </a:solidFill>
          <a:ln w="9525">
            <a:solidFill>
              <a:srgbClr val="FFFFFF">
                <a:alpha val="16000"/>
              </a:srgbClr>
            </a:solidFill>
            <a:prstDash val="solid"/>
          </a:ln>
          <a:effectLst>
            <a:outerShdw blurRad="762000" dist="304800" dir="5400000" algn="bl" rotWithShape="0">
              <a:srgbClr val="000000">
                <a:alpha val="6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8" name="Shape 6"/>
          <p:cNvSpPr/>
          <p:nvPr/>
        </p:nvSpPr>
        <p:spPr>
          <a:xfrm>
            <a:off x="2390775" y="2750790"/>
            <a:ext cx="13506450" cy="9525"/>
          </a:xfrm>
          <a:prstGeom prst="rect">
            <a:avLst/>
          </a:prstGeom>
          <a:solidFill>
            <a:srgbClr val="FFFFFF">
              <a:alpha val="10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9" name="Shape 7"/>
          <p:cNvSpPr/>
          <p:nvPr/>
        </p:nvSpPr>
        <p:spPr>
          <a:xfrm>
            <a:off x="2600325" y="2436465"/>
            <a:ext cx="114300" cy="114300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0" name="Shape 8"/>
          <p:cNvSpPr/>
          <p:nvPr/>
        </p:nvSpPr>
        <p:spPr>
          <a:xfrm>
            <a:off x="2790825" y="2436465"/>
            <a:ext cx="114300" cy="114300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Shape 9"/>
          <p:cNvSpPr/>
          <p:nvPr/>
        </p:nvSpPr>
        <p:spPr>
          <a:xfrm>
            <a:off x="2981325" y="2436465"/>
            <a:ext cx="114300" cy="114300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2" name="Shape 10"/>
          <p:cNvSpPr/>
          <p:nvPr/>
        </p:nvSpPr>
        <p:spPr>
          <a:xfrm>
            <a:off x="3286125" y="2388840"/>
            <a:ext cx="12401550" cy="209550"/>
          </a:xfrm>
          <a:prstGeom prst="roundRect">
            <a:avLst>
              <a:gd name="adj" fmla="val 50000"/>
            </a:avLst>
          </a:prstGeom>
          <a:solidFill>
            <a:srgbClr val="FFFFFF">
              <a:alpha val="7000"/>
            </a:srgbClr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/>
          <p:nvPr/>
        </p:nvSpPr>
        <p:spPr>
          <a:xfrm>
            <a:off x="5785247" y="9372600"/>
            <a:ext cx="7389257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i="1" dirty="0">
                <a:solidFill>
                  <a:srgbClr val="EAF3EF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 + one click. The AI advises; your team acts.</a:t>
            </a:r>
            <a:endParaRPr lang="en-US" sz="21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5B37D54-FEDF-60D8-F938-26EB5D01BB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51228" y="9252668"/>
            <a:ext cx="1187071" cy="832430"/>
          </a:xfrm>
          <a:prstGeom prst="rect">
            <a:avLst/>
          </a:prstGeom>
        </p:spPr>
      </p:pic>
      <p:pic>
        <p:nvPicPr>
          <p:cNvPr id="15" name="Picture 14" descr="07-delphi-escalation.png"/>
          <p:cNvPicPr>
            <a:picLocks noChangeAspect="1"/>
          </p:cNvPicPr>
          <p:nvPr/>
        </p:nvPicPr>
        <p:blipFill>
          <a:blip r:embed="rId4"/>
          <a:srcRect t="19816" b="5589"/>
          <a:stretch>
            <a:fillRect/>
          </a:stretch>
        </p:blipFill>
        <p:spPr>
          <a:xfrm>
            <a:off x="2377440" y="2743200"/>
            <a:ext cx="13533120" cy="63093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835</TotalTime>
  <Words>1129</Words>
  <Application>Microsoft Office PowerPoint</Application>
  <PresentationFormat>Custom</PresentationFormat>
  <Paragraphs>182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Faaiz Akhtar</cp:lastModifiedBy>
  <cp:revision>5</cp:revision>
  <dcterms:created xsi:type="dcterms:W3CDTF">2026-07-16T14:24:11Z</dcterms:created>
  <dcterms:modified xsi:type="dcterms:W3CDTF">2026-07-17T04:35:35Z</dcterms:modified>
</cp:coreProperties>
</file>